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337" r:id="rId2"/>
    <p:sldId id="342" r:id="rId3"/>
    <p:sldId id="343" r:id="rId4"/>
    <p:sldId id="344" r:id="rId5"/>
    <p:sldId id="346" r:id="rId6"/>
    <p:sldId id="336" r:id="rId7"/>
    <p:sldId id="341" r:id="rId8"/>
    <p:sldId id="340" r:id="rId9"/>
    <p:sldId id="272" r:id="rId1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CC"/>
    <a:srgbClr val="FF3300"/>
    <a:srgbClr val="A8B3B9"/>
    <a:srgbClr val="1CADE4"/>
    <a:srgbClr val="F39203"/>
    <a:srgbClr val="FFCF33"/>
    <a:srgbClr val="FFFFCC"/>
    <a:srgbClr val="A6A6A6"/>
    <a:srgbClr val="D6E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81" autoAdjust="0"/>
    <p:restoredTop sz="95718" autoAdjust="0"/>
  </p:normalViewPr>
  <p:slideViewPr>
    <p:cSldViewPr snapToGrid="0">
      <p:cViewPr varScale="1">
        <p:scale>
          <a:sx n="97" d="100"/>
          <a:sy n="97" d="100"/>
        </p:scale>
        <p:origin x="792" y="7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 Soltys" userId="f9bad80b-347e-4311-bc36-df1d358c9f29" providerId="ADAL" clId="{8C396510-1217-4DDF-861A-38E3985D5A48}"/>
    <pc:docChg chg="modSld">
      <pc:chgData name="Ray Soltys" userId="f9bad80b-347e-4311-bc36-df1d358c9f29" providerId="ADAL" clId="{8C396510-1217-4DDF-861A-38E3985D5A48}" dt="2022-12-02T22:13:55.397" v="5" actId="13926"/>
      <pc:docMkLst>
        <pc:docMk/>
      </pc:docMkLst>
      <pc:sldChg chg="modSp mod">
        <pc:chgData name="Ray Soltys" userId="f9bad80b-347e-4311-bc36-df1d358c9f29" providerId="ADAL" clId="{8C396510-1217-4DDF-861A-38E3985D5A48}" dt="2022-12-02T22:10:08.400" v="4" actId="13926"/>
        <pc:sldMkLst>
          <pc:docMk/>
          <pc:sldMk cId="524086291" sldId="336"/>
        </pc:sldMkLst>
        <pc:spChg chg="mod">
          <ac:chgData name="Ray Soltys" userId="f9bad80b-347e-4311-bc36-df1d358c9f29" providerId="ADAL" clId="{8C396510-1217-4DDF-861A-38E3985D5A48}" dt="2022-12-02T22:10:08.400" v="4" actId="13926"/>
          <ac:spMkLst>
            <pc:docMk/>
            <pc:sldMk cId="524086291" sldId="336"/>
            <ac:spMk id="48" creationId="{00000000-0000-0000-0000-000000000000}"/>
          </ac:spMkLst>
        </pc:spChg>
      </pc:sldChg>
      <pc:sldChg chg="modSp mod">
        <pc:chgData name="Ray Soltys" userId="f9bad80b-347e-4311-bc36-df1d358c9f29" providerId="ADAL" clId="{8C396510-1217-4DDF-861A-38E3985D5A48}" dt="2022-12-02T22:13:55.397" v="5" actId="13926"/>
        <pc:sldMkLst>
          <pc:docMk/>
          <pc:sldMk cId="1662137360" sldId="340"/>
        </pc:sldMkLst>
        <pc:spChg chg="mod">
          <ac:chgData name="Ray Soltys" userId="f9bad80b-347e-4311-bc36-df1d358c9f29" providerId="ADAL" clId="{8C396510-1217-4DDF-861A-38E3985D5A48}" dt="2022-12-02T22:13:55.397" v="5" actId="13926"/>
          <ac:spMkLst>
            <pc:docMk/>
            <pc:sldMk cId="1662137360" sldId="340"/>
            <ac:spMk id="54" creationId="{00000000-0000-0000-0000-000000000000}"/>
          </ac:spMkLst>
        </pc:spChg>
      </pc:sldChg>
      <pc:sldChg chg="modSp mod">
        <pc:chgData name="Ray Soltys" userId="f9bad80b-347e-4311-bc36-df1d358c9f29" providerId="ADAL" clId="{8C396510-1217-4DDF-861A-38E3985D5A48}" dt="2022-12-02T22:07:27.572" v="2" actId="13926"/>
        <pc:sldMkLst>
          <pc:docMk/>
          <pc:sldMk cId="3718771126" sldId="344"/>
        </pc:sldMkLst>
        <pc:spChg chg="mod">
          <ac:chgData name="Ray Soltys" userId="f9bad80b-347e-4311-bc36-df1d358c9f29" providerId="ADAL" clId="{8C396510-1217-4DDF-861A-38E3985D5A48}" dt="2022-12-02T22:07:03.730" v="0" actId="13926"/>
          <ac:spMkLst>
            <pc:docMk/>
            <pc:sldMk cId="3718771126" sldId="344"/>
            <ac:spMk id="4" creationId="{00000000-0000-0000-0000-000000000000}"/>
          </ac:spMkLst>
        </pc:spChg>
        <pc:spChg chg="mod">
          <ac:chgData name="Ray Soltys" userId="f9bad80b-347e-4311-bc36-df1d358c9f29" providerId="ADAL" clId="{8C396510-1217-4DDF-861A-38E3985D5A48}" dt="2022-12-02T22:07:27.572" v="2" actId="13926"/>
          <ac:spMkLst>
            <pc:docMk/>
            <pc:sldMk cId="3718771126" sldId="344"/>
            <ac:spMk id="25" creationId="{00000000-0000-0000-0000-000000000000}"/>
          </ac:spMkLst>
        </pc:spChg>
      </pc:sldChg>
      <pc:sldChg chg="modSp mod">
        <pc:chgData name="Ray Soltys" userId="f9bad80b-347e-4311-bc36-df1d358c9f29" providerId="ADAL" clId="{8C396510-1217-4DDF-861A-38E3985D5A48}" dt="2022-12-02T22:09:01.699" v="3" actId="13926"/>
        <pc:sldMkLst>
          <pc:docMk/>
          <pc:sldMk cId="1663265877" sldId="346"/>
        </pc:sldMkLst>
        <pc:spChg chg="mod">
          <ac:chgData name="Ray Soltys" userId="f9bad80b-347e-4311-bc36-df1d358c9f29" providerId="ADAL" clId="{8C396510-1217-4DDF-861A-38E3985D5A48}" dt="2022-12-02T22:09:01.699" v="3" actId="13926"/>
          <ac:spMkLst>
            <pc:docMk/>
            <pc:sldMk cId="1663265877" sldId="34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016CD-A5BC-4872-9C20-BB60AB9395DE}" type="datetimeFigureOut">
              <a:rPr lang="zh-TW" altLang="en-US" smtClean="0"/>
              <a:t>2022/12/20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B29DB-6AA5-4334-A1E7-B743DA8C1ADD}" type="slidenum">
              <a:rPr lang="zh-TW" altLang="en-US" smtClean="0"/>
              <a:t>‹#›</a:t>
            </a:fld>
            <a:endParaRPr lang="zh-TW" altLang="en-US"/>
          </a:p>
        </p:txBody>
      </p:sp>
    </p:spTree>
    <p:extLst>
      <p:ext uri="{BB962C8B-B14F-4D97-AF65-F5344CB8AC3E}">
        <p14:creationId xmlns:p14="http://schemas.microsoft.com/office/powerpoint/2010/main" val="334527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應用說明 </a:t>
            </a:r>
            <a:r>
              <a:rPr lang="en-US" altLang="zh-TW" dirty="0"/>
              <a:t>hybrid classroom</a:t>
            </a:r>
            <a:r>
              <a:rPr lang="zh-TW" altLang="en-US" baseline="0" dirty="0"/>
              <a:t>的用法：與學生共享與互動，引導學習 放大教材 立體物件</a:t>
            </a:r>
            <a:endParaRPr lang="en-US" altLang="zh-TW"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產品選擇：</a:t>
            </a:r>
          </a:p>
          <a:p>
            <a:r>
              <a:rPr lang="en-US" altLang="zh-TW" dirty="0"/>
              <a:t>https://graphicriver.net/item/foodiza-food-restaurant-powerpoint-presentation-template/32947958</a:t>
            </a:r>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2</a:t>
            </a:fld>
            <a:endParaRPr lang="zh-TW" altLang="en-US"/>
          </a:p>
        </p:txBody>
      </p:sp>
    </p:spTree>
    <p:extLst>
      <p:ext uri="{BB962C8B-B14F-4D97-AF65-F5344CB8AC3E}">
        <p14:creationId xmlns:p14="http://schemas.microsoft.com/office/powerpoint/2010/main" val="167638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應用說明 </a:t>
            </a:r>
            <a:r>
              <a:rPr lang="en-US" altLang="zh-TW" dirty="0"/>
              <a:t>hybrid classroom</a:t>
            </a:r>
            <a:r>
              <a:rPr lang="zh-TW" altLang="en-US" baseline="0" dirty="0"/>
              <a:t>的用法：與學生共享與互動，引導學習 放大教材 立體物件</a:t>
            </a:r>
            <a:endParaRPr lang="en-US" altLang="zh-TW"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產品選擇：</a:t>
            </a:r>
          </a:p>
          <a:p>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3</a:t>
            </a:fld>
            <a:endParaRPr lang="zh-TW" altLang="en-US"/>
          </a:p>
        </p:txBody>
      </p:sp>
    </p:spTree>
    <p:extLst>
      <p:ext uri="{BB962C8B-B14F-4D97-AF65-F5344CB8AC3E}">
        <p14:creationId xmlns:p14="http://schemas.microsoft.com/office/powerpoint/2010/main" val="61492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應用說明 </a:t>
            </a:r>
            <a:r>
              <a:rPr lang="en-US" altLang="zh-TW" dirty="0"/>
              <a:t>hybrid classroom</a:t>
            </a:r>
            <a:r>
              <a:rPr lang="zh-TW" altLang="en-US" baseline="0" dirty="0"/>
              <a:t>的用法：與學生共享與互動，引導學習 放大教材 立體物件</a:t>
            </a:r>
            <a:endParaRPr lang="en-US" altLang="zh-TW"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產品選擇：</a:t>
            </a:r>
          </a:p>
          <a:p>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4</a:t>
            </a:fld>
            <a:endParaRPr lang="zh-TW" altLang="en-US"/>
          </a:p>
        </p:txBody>
      </p:sp>
    </p:spTree>
    <p:extLst>
      <p:ext uri="{BB962C8B-B14F-4D97-AF65-F5344CB8AC3E}">
        <p14:creationId xmlns:p14="http://schemas.microsoft.com/office/powerpoint/2010/main" val="134865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應用說明 </a:t>
            </a:r>
            <a:r>
              <a:rPr lang="en-US" altLang="zh-TW" dirty="0"/>
              <a:t>hybrid classroom</a:t>
            </a:r>
            <a:r>
              <a:rPr lang="zh-TW" altLang="en-US" baseline="0" dirty="0"/>
              <a:t>的用法：與學生共享與互動，引導學習 放大教材 立體物件</a:t>
            </a:r>
            <a:endParaRPr lang="en-US" altLang="zh-TW"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產品選擇：</a:t>
            </a:r>
          </a:p>
          <a:p>
            <a:r>
              <a:rPr lang="en-US" altLang="zh-TW" dirty="0"/>
              <a:t>https://graphicriver.net/item/foodiza-food-restaurant-powerpoint-presentation-template/32947958</a:t>
            </a:r>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5</a:t>
            </a:fld>
            <a:endParaRPr lang="zh-TW" altLang="en-US"/>
          </a:p>
        </p:txBody>
      </p:sp>
    </p:spTree>
    <p:extLst>
      <p:ext uri="{BB962C8B-B14F-4D97-AF65-F5344CB8AC3E}">
        <p14:creationId xmlns:p14="http://schemas.microsoft.com/office/powerpoint/2010/main" val="19485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應用說明 </a:t>
            </a:r>
            <a:r>
              <a:rPr lang="en-US" altLang="zh-TW" dirty="0"/>
              <a:t>hybrid classroom</a:t>
            </a:r>
            <a:r>
              <a:rPr lang="zh-TW" altLang="en-US" baseline="0" dirty="0"/>
              <a:t>的用法：與學生共享與互動，引導學習 放大教材 立體物件</a:t>
            </a:r>
            <a:endParaRPr lang="en-US" altLang="zh-TW"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產品選擇：</a:t>
            </a:r>
          </a:p>
          <a:p>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6</a:t>
            </a:fld>
            <a:endParaRPr lang="zh-TW" altLang="en-US"/>
          </a:p>
        </p:txBody>
      </p:sp>
    </p:spTree>
    <p:extLst>
      <p:ext uri="{BB962C8B-B14F-4D97-AF65-F5344CB8AC3E}">
        <p14:creationId xmlns:p14="http://schemas.microsoft.com/office/powerpoint/2010/main" val="222403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smtClean="0"/>
              <a:t>圖片來源</a:t>
            </a:r>
            <a:r>
              <a:rPr lang="en-US" altLang="zh-TW" smtClean="0"/>
              <a:t>:https</a:t>
            </a:r>
            <a:r>
              <a:rPr lang="en-US" altLang="zh-TW" dirty="0" smtClean="0"/>
              <a:t>://www.freepik.com/free-photo/cute-stylish-children-dark-studio-beautiful-teen-girls-boy-standing-together_10961387.htm#query=Cute%20stylish%20children%20on%20dark%20beautiful%20teen%20girls%20and%20boy%20standing%20together&amp;position=0&amp;from_view=search&amp;track=sph</a:t>
            </a:r>
            <a:endParaRPr lang="zh-TW" altLang="en-US" dirty="0"/>
          </a:p>
        </p:txBody>
      </p:sp>
      <p:sp>
        <p:nvSpPr>
          <p:cNvPr id="4" name="投影片編號版面配置區 3"/>
          <p:cNvSpPr>
            <a:spLocks noGrp="1"/>
          </p:cNvSpPr>
          <p:nvPr>
            <p:ph type="sldNum" sz="quarter" idx="10"/>
          </p:nvPr>
        </p:nvSpPr>
        <p:spPr/>
        <p:txBody>
          <a:bodyPr/>
          <a:lstStyle/>
          <a:p>
            <a:fld id="{077B29DB-6AA5-4334-A1E7-B743DA8C1ADD}" type="slidenum">
              <a:rPr lang="zh-TW" altLang="en-US" smtClean="0"/>
              <a:t>7</a:t>
            </a:fld>
            <a:endParaRPr lang="zh-TW" altLang="en-US"/>
          </a:p>
        </p:txBody>
      </p:sp>
    </p:spTree>
    <p:extLst>
      <p:ext uri="{BB962C8B-B14F-4D97-AF65-F5344CB8AC3E}">
        <p14:creationId xmlns:p14="http://schemas.microsoft.com/office/powerpoint/2010/main" val="470360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903" y="211994"/>
            <a:ext cx="1769301" cy="497205"/>
          </a:xfrm>
          <a:prstGeom prst="rect">
            <a:avLst/>
          </a:prstGeom>
        </p:spPr>
      </p:pic>
      <p:sp>
        <p:nvSpPr>
          <p:cNvPr id="4" name="日期版面配置區 3"/>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26889F3-1F09-4E69-89B4-C504AB608F67}" type="slidenum">
              <a:rPr lang="zh-TW" altLang="en-US" smtClean="0"/>
              <a:t>‹#›</a:t>
            </a:fld>
            <a:endParaRPr lang="zh-TW" altLang="en-US"/>
          </a:p>
        </p:txBody>
      </p:sp>
    </p:spTree>
    <p:extLst>
      <p:ext uri="{BB962C8B-B14F-4D97-AF65-F5344CB8AC3E}">
        <p14:creationId xmlns:p14="http://schemas.microsoft.com/office/powerpoint/2010/main" val="331447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rgbClr val="00B0F0"/>
        </a:solid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26889F3-1F09-4E69-89B4-C504AB608F67}" type="slidenum">
              <a:rPr lang="zh-TW" altLang="en-US" smtClean="0"/>
              <a:t>‹#›</a:t>
            </a:fld>
            <a:endParaRPr lang="zh-TW" altLang="en-US"/>
          </a:p>
        </p:txBody>
      </p:sp>
      <p:sp>
        <p:nvSpPr>
          <p:cNvPr id="6" name="＞形箭號 5"/>
          <p:cNvSpPr/>
          <p:nvPr userDrawn="1"/>
        </p:nvSpPr>
        <p:spPr>
          <a:xfrm flipH="1">
            <a:off x="6096000" y="0"/>
            <a:ext cx="3302000" cy="6858000"/>
          </a:xfrm>
          <a:prstGeom prst="chevron">
            <a:avLst>
              <a:gd name="adj" fmla="val 83846"/>
            </a:avLst>
          </a:prstGeom>
          <a:solidFill>
            <a:schemeClr val="accent3">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形箭號 6"/>
          <p:cNvSpPr/>
          <p:nvPr userDrawn="1"/>
        </p:nvSpPr>
        <p:spPr>
          <a:xfrm flipH="1">
            <a:off x="6931720" y="0"/>
            <a:ext cx="5283200" cy="6858000"/>
          </a:xfrm>
          <a:prstGeom prst="chevron">
            <a:avLst/>
          </a:prstGeom>
          <a:solidFill>
            <a:schemeClr val="accent3">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形箭號 7"/>
          <p:cNvSpPr/>
          <p:nvPr userDrawn="1"/>
        </p:nvSpPr>
        <p:spPr>
          <a:xfrm>
            <a:off x="4391720" y="0"/>
            <a:ext cx="7800280" cy="6858000"/>
          </a:xfrm>
          <a:prstGeom prst="chevron">
            <a:avLst/>
          </a:prstGeom>
          <a:solidFill>
            <a:schemeClr val="accent3">
              <a:lumMod val="40000"/>
              <a:lumOff val="6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0"/>
          <p:cNvSpPr>
            <a:spLocks noGrp="1"/>
          </p:cNvSpPr>
          <p:nvPr>
            <p:ph type="title" hasCustomPrompt="1"/>
          </p:nvPr>
        </p:nvSpPr>
        <p:spPr>
          <a:xfrm>
            <a:off x="3110231" y="2766219"/>
            <a:ext cx="5971540" cy="1325563"/>
          </a:xfrm>
        </p:spPr>
        <p:txBody>
          <a:bodyPr>
            <a:normAutofit/>
          </a:bodyPr>
          <a:lstStyle>
            <a:lvl1pPr algn="ctr" defTabSz="609585" rtl="0" eaLnBrk="0" fontAlgn="base" latinLnBrk="0" hangingPunct="0">
              <a:lnSpc>
                <a:spcPct val="90000"/>
              </a:lnSpc>
              <a:spcBef>
                <a:spcPct val="0"/>
              </a:spcBef>
              <a:spcAft>
                <a:spcPct val="0"/>
              </a:spcAft>
              <a:buNone/>
              <a:defRPr lang="zh-TW" altLang="en-US" sz="7200" b="1" kern="1200" dirty="0" smtClean="0">
                <a:solidFill>
                  <a:schemeClr val="tx1">
                    <a:lumMod val="85000"/>
                    <a:lumOff val="15000"/>
                  </a:schemeClr>
                </a:solidFill>
                <a:latin typeface="Calibri" panose="020F0502020204030204" pitchFamily="34" charset="0"/>
                <a:ea typeface="+mn-ea"/>
                <a:cs typeface="+mn-cs"/>
              </a:defRPr>
            </a:lvl1pPr>
          </a:lstStyle>
          <a:p>
            <a:r>
              <a:rPr lang="en-US" altLang="zh-TW" dirty="0"/>
              <a:t>Title</a:t>
            </a:r>
            <a:endParaRPr lang="zh-TW" altLang="en-US" dirty="0"/>
          </a:p>
        </p:txBody>
      </p:sp>
    </p:spTree>
    <p:extLst>
      <p:ext uri="{BB962C8B-B14F-4D97-AF65-F5344CB8AC3E}">
        <p14:creationId xmlns:p14="http://schemas.microsoft.com/office/powerpoint/2010/main" val="378398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0" name="日期版面配置區 1"/>
          <p:cNvSpPr>
            <a:spLocks noGrp="1"/>
          </p:cNvSpPr>
          <p:nvPr>
            <p:ph type="dt" sz="half" idx="10"/>
          </p:nvPr>
        </p:nvSpPr>
        <p:spPr>
          <a:xfrm>
            <a:off x="838200" y="6356351"/>
            <a:ext cx="2743200" cy="365125"/>
          </a:xfrm>
        </p:spPr>
        <p:txBody>
          <a:bodyPr/>
          <a:lstStyle/>
          <a:p>
            <a:fld id="{0A3E2110-8B47-45F7-9ADC-5978D9FED4D8}" type="datetimeFigureOut">
              <a:rPr lang="zh-TW" altLang="en-US" smtClean="0"/>
              <a:t>2022/12/20</a:t>
            </a:fld>
            <a:endParaRPr lang="zh-TW" altLang="en-US"/>
          </a:p>
        </p:txBody>
      </p:sp>
      <p:sp>
        <p:nvSpPr>
          <p:cNvPr id="11" name="頁尾版面配置區 2"/>
          <p:cNvSpPr>
            <a:spLocks noGrp="1"/>
          </p:cNvSpPr>
          <p:nvPr>
            <p:ph type="ftr" sz="quarter" idx="11"/>
          </p:nvPr>
        </p:nvSpPr>
        <p:spPr>
          <a:xfrm>
            <a:off x="4038600" y="6356351"/>
            <a:ext cx="4114800" cy="365125"/>
          </a:xfrm>
        </p:spPr>
        <p:txBody>
          <a:bodyPr/>
          <a:lstStyle/>
          <a:p>
            <a:endParaRPr lang="zh-TW" altLang="en-US"/>
          </a:p>
        </p:txBody>
      </p:sp>
      <p:sp>
        <p:nvSpPr>
          <p:cNvPr id="12" name="投影片編號版面配置區 3"/>
          <p:cNvSpPr>
            <a:spLocks noGrp="1"/>
          </p:cNvSpPr>
          <p:nvPr>
            <p:ph type="sldNum" sz="quarter" idx="12"/>
          </p:nvPr>
        </p:nvSpPr>
        <p:spPr>
          <a:xfrm>
            <a:off x="8610600" y="6356351"/>
            <a:ext cx="2743200" cy="365125"/>
          </a:xfrm>
        </p:spPr>
        <p:txBody>
          <a:bodyPr/>
          <a:lstStyle/>
          <a:p>
            <a:fld id="{D26889F3-1F09-4E69-89B4-C504AB608F67}" type="slidenum">
              <a:rPr lang="zh-TW" altLang="en-US" smtClean="0"/>
              <a:t>‹#›</a:t>
            </a:fld>
            <a:endParaRPr lang="zh-TW" altLang="en-US"/>
          </a:p>
        </p:txBody>
      </p:sp>
      <p:pic>
        <p:nvPicPr>
          <p:cNvPr id="18" name="圖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916" y="211994"/>
            <a:ext cx="1769301" cy="497205"/>
          </a:xfrm>
          <a:prstGeom prst="rect">
            <a:avLst/>
          </a:prstGeom>
        </p:spPr>
      </p:pic>
      <p:sp>
        <p:nvSpPr>
          <p:cNvPr id="19" name="等腰三角形 18"/>
          <p:cNvSpPr/>
          <p:nvPr userDrawn="1"/>
        </p:nvSpPr>
        <p:spPr>
          <a:xfrm rot="5400000">
            <a:off x="-1543049" y="2725735"/>
            <a:ext cx="3328712" cy="24261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0" name="等腰三角形 19"/>
          <p:cNvSpPr/>
          <p:nvPr userDrawn="1"/>
        </p:nvSpPr>
        <p:spPr>
          <a:xfrm rot="5400000">
            <a:off x="-1543049" y="4046535"/>
            <a:ext cx="3328712" cy="24261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394506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26889F3-1F09-4E69-89B4-C504AB608F67}" type="slidenum">
              <a:rPr lang="zh-TW" altLang="en-US" smtClean="0"/>
              <a:t>‹#›</a:t>
            </a:fld>
            <a:endParaRPr lang="zh-TW" altLang="en-US"/>
          </a:p>
        </p:txBody>
      </p:sp>
      <p:grpSp>
        <p:nvGrpSpPr>
          <p:cNvPr id="6" name="群組 5"/>
          <p:cNvGrpSpPr/>
          <p:nvPr userDrawn="1"/>
        </p:nvGrpSpPr>
        <p:grpSpPr>
          <a:xfrm>
            <a:off x="9025933" y="-259"/>
            <a:ext cx="3166067" cy="1854460"/>
            <a:chOff x="6769450" y="-195"/>
            <a:chExt cx="2374550" cy="1390845"/>
          </a:xfrm>
        </p:grpSpPr>
        <p:sp>
          <p:nvSpPr>
            <p:cNvPr id="7" name="等腰三角形 6"/>
            <p:cNvSpPr/>
            <p:nvPr/>
          </p:nvSpPr>
          <p:spPr>
            <a:xfrm flipV="1">
              <a:off x="6769450" y="-195"/>
              <a:ext cx="2374550" cy="887209"/>
            </a:xfrm>
            <a:prstGeom prst="triangle">
              <a:avLst>
                <a:gd name="adj" fmla="val 10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 name="等腰三角形 7"/>
            <p:cNvSpPr/>
            <p:nvPr/>
          </p:nvSpPr>
          <p:spPr>
            <a:xfrm flipV="1">
              <a:off x="7436200" y="0"/>
              <a:ext cx="1707800" cy="1030236"/>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9" name="等腰三角形 8"/>
            <p:cNvSpPr/>
            <p:nvPr/>
          </p:nvSpPr>
          <p:spPr>
            <a:xfrm flipV="1">
              <a:off x="8086725" y="0"/>
              <a:ext cx="1057275" cy="1390650"/>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spTree>
    <p:extLst>
      <p:ext uri="{BB962C8B-B14F-4D97-AF65-F5344CB8AC3E}">
        <p14:creationId xmlns:p14="http://schemas.microsoft.com/office/powerpoint/2010/main" val="61123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26889F3-1F09-4E69-89B4-C504AB608F67}" type="slidenum">
              <a:rPr lang="zh-TW" altLang="en-US" smtClean="0"/>
              <a:t>‹#›</a:t>
            </a:fld>
            <a:endParaRPr lang="zh-TW" altLang="en-US"/>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2760" y="197023"/>
            <a:ext cx="1045936" cy="293927"/>
          </a:xfrm>
          <a:prstGeom prst="rect">
            <a:avLst/>
          </a:prstGeom>
        </p:spPr>
      </p:pic>
      <p:cxnSp>
        <p:nvCxnSpPr>
          <p:cNvPr id="7" name="直線接點 6"/>
          <p:cNvCxnSpPr/>
          <p:nvPr userDrawn="1"/>
        </p:nvCxnSpPr>
        <p:spPr>
          <a:xfrm>
            <a:off x="10853338" y="196173"/>
            <a:ext cx="0" cy="308652"/>
          </a:xfrm>
          <a:prstGeom prst="line">
            <a:avLst/>
          </a:prstGeom>
          <a:ln w="19050">
            <a:solidFill>
              <a:srgbClr val="A8B3B9"/>
            </a:solidFill>
          </a:ln>
        </p:spPr>
        <p:style>
          <a:lnRef idx="1">
            <a:schemeClr val="accent1"/>
          </a:lnRef>
          <a:fillRef idx="0">
            <a:schemeClr val="accent1"/>
          </a:fillRef>
          <a:effectRef idx="0">
            <a:schemeClr val="accent1"/>
          </a:effectRef>
          <a:fontRef idx="minor">
            <a:schemeClr val="tx1"/>
          </a:fontRef>
        </p:style>
      </p:cxn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8439" y="70243"/>
            <a:ext cx="811586" cy="415532"/>
          </a:xfrm>
          <a:prstGeom prst="rect">
            <a:avLst/>
          </a:prstGeom>
        </p:spPr>
      </p:pic>
    </p:spTree>
    <p:extLst>
      <p:ext uri="{BB962C8B-B14F-4D97-AF65-F5344CB8AC3E}">
        <p14:creationId xmlns:p14="http://schemas.microsoft.com/office/powerpoint/2010/main" val="31779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26889F3-1F09-4E69-89B4-C504AB608F67}" type="slidenum">
              <a:rPr lang="zh-TW" altLang="en-US" smtClean="0"/>
              <a:t>‹#›</a:t>
            </a:fld>
            <a:endParaRPr lang="zh-TW" altLang="en-US"/>
          </a:p>
        </p:txBody>
      </p:sp>
    </p:spTree>
    <p:extLst>
      <p:ext uri="{BB962C8B-B14F-4D97-AF65-F5344CB8AC3E}">
        <p14:creationId xmlns:p14="http://schemas.microsoft.com/office/powerpoint/2010/main" val="270354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Features">
    <p:spTree>
      <p:nvGrpSpPr>
        <p:cNvPr id="1" name=""/>
        <p:cNvGrpSpPr/>
        <p:nvPr/>
      </p:nvGrpSpPr>
      <p:grpSpPr>
        <a:xfrm>
          <a:off x="0" y="0"/>
          <a:ext cx="0" cy="0"/>
          <a:chOff x="0" y="0"/>
          <a:chExt cx="0" cy="0"/>
        </a:xfrm>
      </p:grpSpPr>
      <p:sp>
        <p:nvSpPr>
          <p:cNvPr id="7" name="矩形 6"/>
          <p:cNvSpPr/>
          <p:nvPr userDrawn="1"/>
        </p:nvSpPr>
        <p:spPr>
          <a:xfrm>
            <a:off x="0" y="4235459"/>
            <a:ext cx="12192000" cy="2622541"/>
          </a:xfrm>
          <a:prstGeom prst="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3" name="日期版面配置區 2"/>
          <p:cNvSpPr>
            <a:spLocks noGrp="1"/>
          </p:cNvSpPr>
          <p:nvPr>
            <p:ph type="dt" sz="half" idx="10"/>
          </p:nvPr>
        </p:nvSpPr>
        <p:spPr/>
        <p:txBody>
          <a:bodyPr/>
          <a:lstStyle/>
          <a:p>
            <a:fld id="{0A3E2110-8B47-45F7-9ADC-5978D9FED4D8}" type="datetimeFigureOut">
              <a:rPr lang="zh-TW" altLang="en-US" smtClean="0"/>
              <a:t>2022/12/20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26889F3-1F09-4E69-89B4-C504AB608F67}" type="slidenum">
              <a:rPr lang="zh-TW" altLang="en-US" smtClean="0"/>
              <a:t>‹#›</a:t>
            </a:fld>
            <a:endParaRPr lang="zh-TW" altLang="en-US"/>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916" y="211994"/>
            <a:ext cx="1769301" cy="497205"/>
          </a:xfrm>
          <a:prstGeom prst="rect">
            <a:avLst/>
          </a:prstGeom>
        </p:spPr>
      </p:pic>
    </p:spTree>
    <p:extLst>
      <p:ext uri="{BB962C8B-B14F-4D97-AF65-F5344CB8AC3E}">
        <p14:creationId xmlns:p14="http://schemas.microsoft.com/office/powerpoint/2010/main" val="413640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Blank" userDrawn="1">
  <p:cSld name="7_Blank">
    <p:spTree>
      <p:nvGrpSpPr>
        <p:cNvPr id="1" name="Shape 25"/>
        <p:cNvGrpSpPr/>
        <p:nvPr/>
      </p:nvGrpSpPr>
      <p:grpSpPr>
        <a:xfrm>
          <a:off x="0" y="0"/>
          <a:ext cx="0" cy="0"/>
          <a:chOff x="0" y="0"/>
          <a:chExt cx="0" cy="0"/>
        </a:xfrm>
      </p:grpSpPr>
      <p:sp>
        <p:nvSpPr>
          <p:cNvPr id="4" name="Google Shape;17;p3"/>
          <p:cNvSpPr/>
          <p:nvPr/>
        </p:nvSpPr>
        <p:spPr>
          <a:xfrm rot="10800000">
            <a:off x="-21168" y="0"/>
            <a:ext cx="8733119" cy="6873683"/>
          </a:xfrm>
          <a:prstGeom prst="rect">
            <a:avLst/>
          </a:prstGeom>
          <a:solidFill>
            <a:srgbClr val="1CADE4"/>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18;p3"/>
          <p:cNvSpPr/>
          <p:nvPr/>
        </p:nvSpPr>
        <p:spPr>
          <a:xfrm>
            <a:off x="-14499" y="3423995"/>
            <a:ext cx="4644920" cy="1514896"/>
          </a:xfrm>
          <a:custGeom>
            <a:avLst/>
            <a:gdLst/>
            <a:ahLst/>
            <a:cxnLst/>
            <a:rect l="l" t="t" r="r" b="b"/>
            <a:pathLst>
              <a:path w="4864622" h="1695450" extrusionOk="0">
                <a:moveTo>
                  <a:pt x="59488" y="0"/>
                </a:moveTo>
                <a:lnTo>
                  <a:pt x="3943362" y="0"/>
                </a:lnTo>
                <a:cubicBezTo>
                  <a:pt x="4452110" y="0"/>
                  <a:pt x="4864622" y="379514"/>
                  <a:pt x="4864622" y="847725"/>
                </a:cubicBezTo>
                <a:cubicBezTo>
                  <a:pt x="4864622" y="1315936"/>
                  <a:pt x="4452110" y="1695450"/>
                  <a:pt x="3943362" y="1695450"/>
                </a:cubicBezTo>
                <a:lnTo>
                  <a:pt x="59488" y="1695450"/>
                </a:lnTo>
                <a:lnTo>
                  <a:pt x="0" y="1692686"/>
                </a:lnTo>
                <a:lnTo>
                  <a:pt x="0" y="2765"/>
                </a:lnTo>
                <a:close/>
              </a:path>
            </a:pathLst>
          </a:custGeom>
          <a:solidFill>
            <a:schemeClr val="accent3">
              <a:lumMod val="40000"/>
              <a:lumOff val="60000"/>
            </a:schemeClr>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 name="Google Shape;32;p20"/>
          <p:cNvPicPr preferRelativeResize="0"/>
          <p:nvPr userDrawn="1"/>
        </p:nvPicPr>
        <p:blipFill rotWithShape="1">
          <a:blip r:embed="rId2">
            <a:alphaModFix/>
          </a:blip>
          <a:srcRect/>
          <a:stretch/>
        </p:blipFill>
        <p:spPr>
          <a:xfrm>
            <a:off x="7620000" y="-1"/>
            <a:ext cx="4572000" cy="6873684"/>
          </a:xfrm>
          <a:prstGeom prst="rect">
            <a:avLst/>
          </a:prstGeom>
          <a:noFill/>
          <a:ln>
            <a:noFill/>
          </a:ln>
        </p:spPr>
      </p:pic>
      <p:grpSp>
        <p:nvGrpSpPr>
          <p:cNvPr id="18" name="Google Shape;45;p20"/>
          <p:cNvGrpSpPr/>
          <p:nvPr userDrawn="1"/>
        </p:nvGrpSpPr>
        <p:grpSpPr>
          <a:xfrm>
            <a:off x="4777317" y="5027085"/>
            <a:ext cx="1456267" cy="1477433"/>
            <a:chOff x="2988315" y="2282394"/>
            <a:chExt cx="1090214" cy="1108573"/>
          </a:xfrm>
        </p:grpSpPr>
        <p:pic>
          <p:nvPicPr>
            <p:cNvPr id="19" name="Google Shape;46;p20"/>
            <p:cNvPicPr preferRelativeResize="0"/>
            <p:nvPr/>
          </p:nvPicPr>
          <p:blipFill rotWithShape="1">
            <a:blip r:embed="rId3">
              <a:alphaModFix/>
            </a:blip>
            <a:srcRect/>
            <a:stretch/>
          </p:blipFill>
          <p:spPr>
            <a:xfrm>
              <a:off x="3070225" y="2505767"/>
              <a:ext cx="864040" cy="885200"/>
            </a:xfrm>
            <a:prstGeom prst="rect">
              <a:avLst/>
            </a:prstGeom>
            <a:noFill/>
            <a:ln>
              <a:noFill/>
            </a:ln>
          </p:spPr>
        </p:pic>
        <p:sp>
          <p:nvSpPr>
            <p:cNvPr id="20" name="Google Shape;47;p20"/>
            <p:cNvSpPr txBox="1"/>
            <p:nvPr/>
          </p:nvSpPr>
          <p:spPr>
            <a:xfrm>
              <a:off x="2988315" y="2282394"/>
              <a:ext cx="1090214" cy="254914"/>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90000"/>
                </a:lnSpc>
                <a:spcBef>
                  <a:spcPts val="0"/>
                </a:spcBef>
                <a:spcAft>
                  <a:spcPts val="0"/>
                </a:spcAft>
                <a:buClr>
                  <a:srgbClr val="FFFFFF"/>
                </a:buClr>
                <a:buSzPts val="1000"/>
                <a:buFont typeface="Arial"/>
                <a:buNone/>
                <a:tabLst/>
                <a:defRPr/>
              </a:pPr>
              <a:r>
                <a:rPr kumimoji="0" lang="en-US" sz="1333" b="1" i="0" u="none" strike="noStrike" kern="0" cap="none" spc="0" normalizeH="0" baseline="0" noProof="0">
                  <a:ln>
                    <a:noFill/>
                  </a:ln>
                  <a:solidFill>
                    <a:srgbClr val="FFFFFF"/>
                  </a:solidFill>
                  <a:effectLst/>
                  <a:uLnTx/>
                  <a:uFillTx/>
                  <a:latin typeface="Calibri"/>
                  <a:ea typeface="Calibri"/>
                  <a:cs typeface="Calibri"/>
                  <a:sym typeface="Calibri"/>
                </a:rPr>
                <a:t>MyLumens.com</a:t>
              </a:r>
              <a:endParaRPr kumimoji="0" sz="4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1" name="Google Shape;48;p20"/>
          <p:cNvGrpSpPr/>
          <p:nvPr userDrawn="1"/>
        </p:nvGrpSpPr>
        <p:grpSpPr>
          <a:xfrm>
            <a:off x="6233584" y="5031317"/>
            <a:ext cx="1386416" cy="1473200"/>
            <a:chOff x="4215102" y="3511401"/>
            <a:chExt cx="1040888" cy="1105341"/>
          </a:xfrm>
        </p:grpSpPr>
        <p:pic>
          <p:nvPicPr>
            <p:cNvPr id="22" name="Google Shape;49;p20"/>
            <p:cNvPicPr preferRelativeResize="0"/>
            <p:nvPr/>
          </p:nvPicPr>
          <p:blipFill rotWithShape="1">
            <a:blip r:embed="rId4">
              <a:alphaModFix/>
            </a:blip>
            <a:srcRect/>
            <a:stretch/>
          </p:blipFill>
          <p:spPr>
            <a:xfrm>
              <a:off x="4267551" y="3731542"/>
              <a:ext cx="843836" cy="885200"/>
            </a:xfrm>
            <a:prstGeom prst="rect">
              <a:avLst/>
            </a:prstGeom>
            <a:noFill/>
            <a:ln>
              <a:noFill/>
            </a:ln>
          </p:spPr>
        </p:pic>
        <p:sp>
          <p:nvSpPr>
            <p:cNvPr id="23" name="Google Shape;50;p20"/>
            <p:cNvSpPr txBox="1"/>
            <p:nvPr/>
          </p:nvSpPr>
          <p:spPr>
            <a:xfrm>
              <a:off x="4215102" y="3511401"/>
              <a:ext cx="1040888" cy="254914"/>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90000"/>
                </a:lnSpc>
                <a:spcBef>
                  <a:spcPts val="0"/>
                </a:spcBef>
                <a:spcAft>
                  <a:spcPts val="0"/>
                </a:spcAft>
                <a:buClr>
                  <a:srgbClr val="FFFFFF"/>
                </a:buClr>
                <a:buSzPts val="1000"/>
                <a:buFont typeface="Arial"/>
                <a:buNone/>
                <a:tabLst/>
                <a:defRPr/>
              </a:pPr>
              <a:r>
                <a:rPr kumimoji="0" lang="en-US" sz="1333" b="1" i="0" u="none" strike="noStrike" kern="0" cap="none" spc="0" normalizeH="0" baseline="0" noProof="0">
                  <a:ln>
                    <a:noFill/>
                  </a:ln>
                  <a:solidFill>
                    <a:srgbClr val="FFFFFF"/>
                  </a:solidFill>
                  <a:effectLst/>
                  <a:uLnTx/>
                  <a:uFillTx/>
                  <a:latin typeface="Calibri"/>
                  <a:ea typeface="Calibri"/>
                  <a:cs typeface="Calibri"/>
                  <a:sym typeface="Calibri"/>
                </a:rPr>
                <a:t>Contact Lumens</a:t>
              </a:r>
              <a:endParaRPr kumimoji="0" sz="4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 name="標題 1"/>
          <p:cNvSpPr>
            <a:spLocks noGrp="1"/>
          </p:cNvSpPr>
          <p:nvPr>
            <p:ph type="title" hasCustomPrompt="1"/>
          </p:nvPr>
        </p:nvSpPr>
        <p:spPr>
          <a:xfrm>
            <a:off x="320040" y="3528065"/>
            <a:ext cx="105156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lang="en-US" altLang="zh-TW" sz="6600" b="1" i="0" u="none" strike="noStrike" cap="none" spc="0" normalizeH="0" baseline="0" noProof="0" dirty="0">
                <a:ln>
                  <a:noFill/>
                </a:ln>
                <a:solidFill>
                  <a:schemeClr val="tx1"/>
                </a:solidFill>
                <a:effectLst/>
                <a:uLnTx/>
                <a:uFillTx/>
                <a:latin typeface="Calibri" panose="020F0502020204030204" pitchFamily="34" charset="0"/>
                <a:ea typeface="新細明體" panose="02020500000000000000" pitchFamily="18" charset="-120"/>
                <a:cs typeface="Calibri" panose="020F0502020204030204" pitchFamily="34" charset="0"/>
                <a:sym typeface="Arial"/>
              </a:defRPr>
            </a:lvl1pPr>
          </a:lstStyle>
          <a:p>
            <a:pPr marL="0" marR="0" lvl="0" indent="0" defTabSz="1084621" fontAlgn="base">
              <a:lnSpc>
                <a:spcPct val="100000"/>
              </a:lnSpc>
              <a:spcBef>
                <a:spcPct val="20000"/>
              </a:spcBef>
              <a:spcAft>
                <a:spcPct val="0"/>
              </a:spcAft>
              <a:buClrTx/>
              <a:buSzTx/>
              <a:buFont typeface="Arial" panose="020B0604020202020204" pitchFamily="34" charset="0"/>
              <a:tabLst/>
            </a:pPr>
            <a:r>
              <a:rPr kumimoji="1" lang="en-US" altLang="zh-TW"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Thank you!</a:t>
            </a:r>
          </a:p>
        </p:txBody>
      </p:sp>
    </p:spTree>
    <p:extLst>
      <p:ext uri="{BB962C8B-B14F-4D97-AF65-F5344CB8AC3E}">
        <p14:creationId xmlns:p14="http://schemas.microsoft.com/office/powerpoint/2010/main" val="312687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E2110-8B47-45F7-9ADC-5978D9FED4D8}" type="datetimeFigureOut">
              <a:rPr lang="zh-TW" altLang="en-US" smtClean="0"/>
              <a:t>2022/12/20</a:t>
            </a:fld>
            <a:endParaRPr lang="zh-TW" altLang="en-US"/>
          </a:p>
        </p:txBody>
      </p:sp>
      <p:sp>
        <p:nvSpPr>
          <p:cNvPr id="5" name="頁尾版面配置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889F3-1F09-4E69-89B4-C504AB608F67}" type="slidenum">
              <a:rPr lang="zh-TW" altLang="en-US" smtClean="0"/>
              <a:t>‹#›</a:t>
            </a:fld>
            <a:endParaRPr lang="zh-TW" altLang="en-US"/>
          </a:p>
        </p:txBody>
      </p:sp>
    </p:spTree>
    <p:extLst>
      <p:ext uri="{BB962C8B-B14F-4D97-AF65-F5344CB8AC3E}">
        <p14:creationId xmlns:p14="http://schemas.microsoft.com/office/powerpoint/2010/main" val="3298390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29178" r="13397"/>
          <a:stretch/>
        </p:blipFill>
        <p:spPr>
          <a:xfrm>
            <a:off x="4284651" y="0"/>
            <a:ext cx="7907349" cy="6858000"/>
          </a:xfrm>
          <a:prstGeom prst="rect">
            <a:avLst/>
          </a:prstGeom>
        </p:spPr>
      </p:pic>
      <p:sp>
        <p:nvSpPr>
          <p:cNvPr id="7" name="矩形 6"/>
          <p:cNvSpPr/>
          <p:nvPr/>
        </p:nvSpPr>
        <p:spPr>
          <a:xfrm>
            <a:off x="2349776" y="0"/>
            <a:ext cx="5652053" cy="6858000"/>
          </a:xfrm>
          <a:prstGeom prst="rect">
            <a:avLst/>
          </a:prstGeom>
          <a:gradFill>
            <a:gsLst>
              <a:gs pos="42000">
                <a:schemeClr val="accent1">
                  <a:lumMod val="0"/>
                  <a:lumOff val="10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7278" y="3828927"/>
            <a:ext cx="3254176" cy="2440632"/>
          </a:xfrm>
          <a:prstGeom prst="rect">
            <a:avLst/>
          </a:prstGeom>
        </p:spPr>
      </p:pic>
      <p:pic>
        <p:nvPicPr>
          <p:cNvPr id="19" name="圖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2382" y="4298256"/>
            <a:ext cx="1775836" cy="1331877"/>
          </a:xfrm>
          <a:prstGeom prst="rect">
            <a:avLst/>
          </a:prstGeom>
        </p:spPr>
      </p:pic>
      <p:sp>
        <p:nvSpPr>
          <p:cNvPr id="13" name="文字方塊 12"/>
          <p:cNvSpPr txBox="1"/>
          <p:nvPr/>
        </p:nvSpPr>
        <p:spPr>
          <a:xfrm>
            <a:off x="592590" y="1259819"/>
            <a:ext cx="5946814" cy="1446550"/>
          </a:xfrm>
          <a:prstGeom prst="rect">
            <a:avLst/>
          </a:prstGeom>
          <a:noFill/>
        </p:spPr>
        <p:txBody>
          <a:bodyPr wrap="square" rtlCol="0">
            <a:spAutoFit/>
          </a:bodyPr>
          <a:lstStyle/>
          <a:p>
            <a:r>
              <a:rPr lang="en-US" altLang="zh-TW" sz="4400" b="1" dirty="0"/>
              <a:t>K-12 EDUCATION</a:t>
            </a:r>
          </a:p>
          <a:p>
            <a:r>
              <a:rPr lang="en-US" altLang="zh-TW" sz="4400" b="1" dirty="0"/>
              <a:t>SOLUTIONS</a:t>
            </a:r>
          </a:p>
        </p:txBody>
      </p:sp>
      <p:sp>
        <p:nvSpPr>
          <p:cNvPr id="9" name="文字方塊 8"/>
          <p:cNvSpPr txBox="1"/>
          <p:nvPr/>
        </p:nvSpPr>
        <p:spPr>
          <a:xfrm>
            <a:off x="304800" y="2690066"/>
            <a:ext cx="5196577" cy="707886"/>
          </a:xfrm>
          <a:prstGeom prst="rect">
            <a:avLst/>
          </a:prstGeom>
          <a:solidFill>
            <a:srgbClr val="CC0000"/>
          </a:solidFill>
        </p:spPr>
        <p:txBody>
          <a:bodyPr wrap="square" rtlCol="0">
            <a:spAutoFit/>
          </a:bodyPr>
          <a:lstStyle/>
          <a:p>
            <a:r>
              <a:rPr lang="en-US" altLang="zh-TW" sz="2000" dirty="0">
                <a:solidFill>
                  <a:schemeClr val="bg1"/>
                </a:solidFill>
              </a:rPr>
              <a:t>Innovative Technology for In-Person and Hybrid K-12 Learning </a:t>
            </a:r>
          </a:p>
        </p:txBody>
      </p:sp>
      <p:pic>
        <p:nvPicPr>
          <p:cNvPr id="12" name="圖片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5802" y="4683524"/>
            <a:ext cx="1446657" cy="1435725"/>
          </a:xfrm>
          <a:prstGeom prst="rect">
            <a:avLst/>
          </a:prstGeom>
        </p:spPr>
      </p:pic>
      <p:pic>
        <p:nvPicPr>
          <p:cNvPr id="14" name="圖片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050" y="4683524"/>
            <a:ext cx="2501610" cy="1876208"/>
          </a:xfrm>
          <a:prstGeom prst="rect">
            <a:avLst/>
          </a:prstGeom>
        </p:spPr>
      </p:pic>
      <p:pic>
        <p:nvPicPr>
          <p:cNvPr id="21" name="圖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3263" y="5235847"/>
            <a:ext cx="2134363" cy="1422909"/>
          </a:xfrm>
          <a:prstGeom prst="rect">
            <a:avLst/>
          </a:prstGeom>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8755" y="2994402"/>
            <a:ext cx="2744362" cy="2054841"/>
          </a:xfrm>
          <a:prstGeom prst="rect">
            <a:avLst/>
          </a:prstGeom>
        </p:spPr>
      </p:pic>
      <p:cxnSp>
        <p:nvCxnSpPr>
          <p:cNvPr id="4" name="直線接點 3"/>
          <p:cNvCxnSpPr/>
          <p:nvPr/>
        </p:nvCxnSpPr>
        <p:spPr>
          <a:xfrm>
            <a:off x="2349776" y="238125"/>
            <a:ext cx="0" cy="457200"/>
          </a:xfrm>
          <a:prstGeom prst="line">
            <a:avLst/>
          </a:prstGeom>
          <a:ln w="19050">
            <a:solidFill>
              <a:srgbClr val="A8B3B9"/>
            </a:solidFill>
          </a:ln>
        </p:spPr>
        <p:style>
          <a:lnRef idx="1">
            <a:schemeClr val="accent1"/>
          </a:lnRef>
          <a:fillRef idx="0">
            <a:schemeClr val="accent1"/>
          </a:fillRef>
          <a:effectRef idx="0">
            <a:schemeClr val="accent1"/>
          </a:effectRef>
          <a:fontRef idx="minor">
            <a:schemeClr val="tx1"/>
          </a:fontRef>
        </p:style>
      </p:cxnSp>
      <p:pic>
        <p:nvPicPr>
          <p:cNvPr id="5" name="圖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856" y="82729"/>
            <a:ext cx="1149705" cy="588649"/>
          </a:xfrm>
          <a:prstGeom prst="rect">
            <a:avLst/>
          </a:prstGeom>
        </p:spPr>
      </p:pic>
    </p:spTree>
    <p:extLst>
      <p:ext uri="{BB962C8B-B14F-4D97-AF65-F5344CB8AC3E}">
        <p14:creationId xmlns:p14="http://schemas.microsoft.com/office/powerpoint/2010/main" val="19626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0223" y="4186766"/>
            <a:ext cx="1801203" cy="1350903"/>
          </a:xfrm>
          <a:prstGeom prst="rect">
            <a:avLst/>
          </a:prstGeom>
        </p:spPr>
      </p:pic>
      <p:pic>
        <p:nvPicPr>
          <p:cNvPr id="4" name="圖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320" y="4278985"/>
            <a:ext cx="1430122" cy="1072592"/>
          </a:xfrm>
          <a:prstGeom prst="rect">
            <a:avLst/>
          </a:prstGeom>
        </p:spPr>
      </p:pic>
      <p:sp>
        <p:nvSpPr>
          <p:cNvPr id="35" name="文字方塊 27"/>
          <p:cNvSpPr txBox="1">
            <a:spLocks noChangeArrowheads="1"/>
          </p:cNvSpPr>
          <p:nvPr/>
        </p:nvSpPr>
        <p:spPr bwMode="auto">
          <a:xfrm>
            <a:off x="9654775"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VC-TA50</a:t>
            </a:r>
          </a:p>
        </p:txBody>
      </p:sp>
      <p:sp>
        <p:nvSpPr>
          <p:cNvPr id="43" name="矩形 42"/>
          <p:cNvSpPr/>
          <p:nvPr/>
        </p:nvSpPr>
        <p:spPr>
          <a:xfrm>
            <a:off x="9686681" y="3426053"/>
            <a:ext cx="2227597" cy="276999"/>
          </a:xfrm>
          <a:prstGeom prst="rect">
            <a:avLst/>
          </a:prstGeom>
        </p:spPr>
        <p:txBody>
          <a:bodyPr wrap="none">
            <a:spAutoFit/>
          </a:bodyPr>
          <a:lstStyle/>
          <a:p>
            <a:pPr>
              <a:spcBef>
                <a:spcPts val="600"/>
              </a:spcBef>
            </a:pPr>
            <a:r>
              <a:rPr lang="it-IT" altLang="zh-TW" baseline="30000" dirty="0"/>
              <a:t>AI Auto Tracking PTZ Camera</a:t>
            </a:r>
            <a:endParaRPr lang="en-US" altLang="zh-TW" baseline="30000" dirty="0"/>
          </a:p>
        </p:txBody>
      </p:sp>
      <p:sp>
        <p:nvSpPr>
          <p:cNvPr id="45" name="文字方塊 27"/>
          <p:cNvSpPr txBox="1">
            <a:spLocks noChangeArrowheads="1"/>
          </p:cNvSpPr>
          <p:nvPr/>
        </p:nvSpPr>
        <p:spPr bwMode="auto">
          <a:xfrm>
            <a:off x="6676196" y="5423710"/>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1" dirty="0">
                <a:solidFill>
                  <a:schemeClr val="dk1"/>
                </a:solidFill>
                <a:latin typeface="Arial"/>
                <a:ea typeface="Arial"/>
                <a:cs typeface="Arial"/>
                <a:sym typeface="Arial"/>
              </a:rPr>
              <a:t>VC-R30</a:t>
            </a:r>
          </a:p>
        </p:txBody>
      </p:sp>
      <p:sp>
        <p:nvSpPr>
          <p:cNvPr id="46" name="文字方塊 28"/>
          <p:cNvSpPr txBox="1">
            <a:spLocks noChangeArrowheads="1"/>
          </p:cNvSpPr>
          <p:nvPr/>
        </p:nvSpPr>
        <p:spPr bwMode="auto">
          <a:xfrm>
            <a:off x="6676194" y="6017138"/>
            <a:ext cx="2262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USB-out for easy connectivity, and suitable for a small to medium size classroom.</a:t>
            </a:r>
          </a:p>
        </p:txBody>
      </p:sp>
      <p:sp>
        <p:nvSpPr>
          <p:cNvPr id="48" name="矩形 47"/>
          <p:cNvSpPr/>
          <p:nvPr/>
        </p:nvSpPr>
        <p:spPr>
          <a:xfrm>
            <a:off x="6676196" y="5757009"/>
            <a:ext cx="1805751" cy="276999"/>
          </a:xfrm>
          <a:prstGeom prst="rect">
            <a:avLst/>
          </a:prstGeom>
        </p:spPr>
        <p:txBody>
          <a:bodyPr wrap="none">
            <a:spAutoFit/>
          </a:bodyPr>
          <a:lstStyle/>
          <a:p>
            <a:pPr>
              <a:spcBef>
                <a:spcPts val="600"/>
              </a:spcBef>
            </a:pPr>
            <a:r>
              <a:rPr lang="en-US" altLang="zh-TW" baseline="30000" dirty="0"/>
              <a:t>Full HD IP PTZ Camera</a:t>
            </a:r>
          </a:p>
        </p:txBody>
      </p:sp>
      <p:sp>
        <p:nvSpPr>
          <p:cNvPr id="49" name="文字方塊 27"/>
          <p:cNvSpPr txBox="1">
            <a:spLocks noChangeArrowheads="1"/>
          </p:cNvSpPr>
          <p:nvPr/>
        </p:nvSpPr>
        <p:spPr bwMode="auto">
          <a:xfrm>
            <a:off x="9110223" y="5423710"/>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VC-A51P</a:t>
            </a:r>
          </a:p>
        </p:txBody>
      </p:sp>
      <p:sp>
        <p:nvSpPr>
          <p:cNvPr id="50" name="文字方塊 28"/>
          <p:cNvSpPr txBox="1">
            <a:spLocks noChangeArrowheads="1"/>
          </p:cNvSpPr>
          <p:nvPr/>
        </p:nvSpPr>
        <p:spPr bwMode="auto">
          <a:xfrm>
            <a:off x="9110223" y="6007720"/>
            <a:ext cx="188248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With 20x zoom, film the instructor up close. </a:t>
            </a:r>
          </a:p>
        </p:txBody>
      </p:sp>
      <p:sp>
        <p:nvSpPr>
          <p:cNvPr id="51" name="矩形 50"/>
          <p:cNvSpPr/>
          <p:nvPr/>
        </p:nvSpPr>
        <p:spPr>
          <a:xfrm>
            <a:off x="9110223" y="5761938"/>
            <a:ext cx="1619354" cy="276999"/>
          </a:xfrm>
          <a:prstGeom prst="rect">
            <a:avLst/>
          </a:prstGeom>
        </p:spPr>
        <p:txBody>
          <a:bodyPr wrap="none">
            <a:spAutoFit/>
          </a:bodyPr>
          <a:lstStyle/>
          <a:p>
            <a:pPr>
              <a:spcBef>
                <a:spcPts val="600"/>
              </a:spcBef>
            </a:pPr>
            <a:r>
              <a:rPr lang="en-US" altLang="zh-TW" baseline="30000" dirty="0"/>
              <a:t>Full HD PTZ Camera</a:t>
            </a:r>
          </a:p>
        </p:txBody>
      </p:sp>
      <p:sp>
        <p:nvSpPr>
          <p:cNvPr id="31" name="文字方塊 28"/>
          <p:cNvSpPr txBox="1">
            <a:spLocks noChangeArrowheads="1"/>
          </p:cNvSpPr>
          <p:nvPr/>
        </p:nvSpPr>
        <p:spPr bwMode="auto">
          <a:xfrm>
            <a:off x="9686681" y="3665723"/>
            <a:ext cx="215064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t>Follow the instructor and have the best image quality.</a:t>
            </a:r>
            <a:endParaRPr lang="en-US" altLang="zh-TW" dirty="0">
              <a:sym typeface="Calibri"/>
            </a:endParaRPr>
          </a:p>
        </p:txBody>
      </p:sp>
      <p:sp>
        <p:nvSpPr>
          <p:cNvPr id="7" name="矩形 6"/>
          <p:cNvSpPr/>
          <p:nvPr/>
        </p:nvSpPr>
        <p:spPr>
          <a:xfrm>
            <a:off x="0" y="-2592"/>
            <a:ext cx="6032163" cy="686059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4775" y="1582353"/>
            <a:ext cx="2078942" cy="1559207"/>
          </a:xfrm>
          <a:prstGeom prst="rect">
            <a:avLst/>
          </a:prstGeom>
        </p:spPr>
      </p:pic>
      <p:pic>
        <p:nvPicPr>
          <p:cNvPr id="39" name="圖片 38"/>
          <p:cNvPicPr>
            <a:picLocks noChangeAspect="1"/>
          </p:cNvPicPr>
          <p:nvPr/>
        </p:nvPicPr>
        <p:blipFill rotWithShape="1">
          <a:blip r:embed="rId5" cstate="print">
            <a:extLst>
              <a:ext uri="{28A0092B-C50C-407E-A947-70E740481C1C}">
                <a14:useLocalDpi xmlns:a14="http://schemas.microsoft.com/office/drawing/2010/main" val="0"/>
              </a:ext>
            </a:extLst>
          </a:blip>
          <a:srcRect l="21740" r="25073"/>
          <a:stretch/>
        </p:blipFill>
        <p:spPr>
          <a:xfrm>
            <a:off x="7775209" y="1625418"/>
            <a:ext cx="1312389" cy="1388384"/>
          </a:xfrm>
          <a:prstGeom prst="rect">
            <a:avLst/>
          </a:prstGeom>
        </p:spPr>
      </p:pic>
      <p:sp>
        <p:nvSpPr>
          <p:cNvPr id="40" name="文字方塊 27"/>
          <p:cNvSpPr txBox="1">
            <a:spLocks noChangeArrowheads="1"/>
          </p:cNvSpPr>
          <p:nvPr/>
        </p:nvSpPr>
        <p:spPr bwMode="auto">
          <a:xfrm>
            <a:off x="7109225"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VC-TR40</a:t>
            </a:r>
            <a:endParaRPr lang="zh-TW" altLang="en-US" sz="1600" b="1" dirty="0">
              <a:latin typeface="Arial" panose="020B0604020202020204" pitchFamily="34" charset="0"/>
              <a:cs typeface="Arial" panose="020B0604020202020204" pitchFamily="34" charset="0"/>
            </a:endParaRPr>
          </a:p>
        </p:txBody>
      </p:sp>
      <p:sp>
        <p:nvSpPr>
          <p:cNvPr id="41" name="文字方塊 28"/>
          <p:cNvSpPr txBox="1">
            <a:spLocks noChangeArrowheads="1"/>
          </p:cNvSpPr>
          <p:nvPr/>
        </p:nvSpPr>
        <p:spPr bwMode="auto">
          <a:xfrm>
            <a:off x="7100411" y="3674689"/>
            <a:ext cx="234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With dual lenses, suitable for classrooms with a horizontal wide range space.</a:t>
            </a:r>
          </a:p>
        </p:txBody>
      </p:sp>
      <p:sp>
        <p:nvSpPr>
          <p:cNvPr id="42" name="矩形 41"/>
          <p:cNvSpPr/>
          <p:nvPr/>
        </p:nvSpPr>
        <p:spPr>
          <a:xfrm>
            <a:off x="7105345" y="3442524"/>
            <a:ext cx="1935851" cy="276999"/>
          </a:xfrm>
          <a:prstGeom prst="rect">
            <a:avLst/>
          </a:prstGeom>
        </p:spPr>
        <p:txBody>
          <a:bodyPr wrap="none">
            <a:spAutoFit/>
          </a:bodyPr>
          <a:lstStyle/>
          <a:p>
            <a:pPr>
              <a:spcBef>
                <a:spcPts val="600"/>
              </a:spcBef>
            </a:pPr>
            <a:r>
              <a:rPr lang="en-US" altLang="zh-TW" baseline="30000" dirty="0"/>
              <a:t>AI Auto Tracking Camera </a:t>
            </a:r>
          </a:p>
        </p:txBody>
      </p:sp>
      <p:sp>
        <p:nvSpPr>
          <p:cNvPr id="54" name="文字方塊 53"/>
          <p:cNvSpPr txBox="1"/>
          <p:nvPr/>
        </p:nvSpPr>
        <p:spPr>
          <a:xfrm>
            <a:off x="1477363" y="6018463"/>
            <a:ext cx="4191921" cy="523220"/>
          </a:xfrm>
          <a:prstGeom prst="rect">
            <a:avLst/>
          </a:prstGeom>
          <a:noFill/>
        </p:spPr>
        <p:txBody>
          <a:bodyPr wrap="square" rtlCol="0">
            <a:spAutoFit/>
          </a:bodyPr>
          <a:lstStyle/>
          <a:p>
            <a:r>
              <a:rPr lang="en-US" altLang="zh-TW" sz="1400" b="1" dirty="0">
                <a:solidFill>
                  <a:srgbClr val="FFCCCC"/>
                </a:solidFill>
              </a:rPr>
              <a:t>Scene:</a:t>
            </a:r>
            <a:r>
              <a:rPr lang="en-US" altLang="zh-TW" sz="1400" dirty="0">
                <a:solidFill>
                  <a:srgbClr val="FFCCCC"/>
                </a:solidFill>
              </a:rPr>
              <a:t> </a:t>
            </a:r>
            <a:r>
              <a:rPr lang="en-US" altLang="zh-TW" sz="1200" dirty="0">
                <a:solidFill>
                  <a:srgbClr val="FFCCCC"/>
                </a:solidFill>
              </a:rPr>
              <a:t>Hybrid Classroom</a:t>
            </a:r>
          </a:p>
          <a:p>
            <a:r>
              <a:rPr lang="en-US" altLang="zh-TW" sz="1400" b="1" dirty="0">
                <a:solidFill>
                  <a:srgbClr val="FFCCCC"/>
                </a:solidFill>
              </a:rPr>
              <a:t>Application: </a:t>
            </a:r>
            <a:r>
              <a:rPr lang="en-US" altLang="zh-TW" sz="1200" dirty="0">
                <a:solidFill>
                  <a:srgbClr val="FFCCCC"/>
                </a:solidFill>
              </a:rPr>
              <a:t>Remote Learning</a:t>
            </a:r>
            <a:endParaRPr lang="en-US" altLang="zh-CN" sz="1200" dirty="0">
              <a:solidFill>
                <a:srgbClr val="FFCCCC"/>
              </a:solidFill>
            </a:endParaRPr>
          </a:p>
        </p:txBody>
      </p:sp>
      <p:sp>
        <p:nvSpPr>
          <p:cNvPr id="8" name="矩形 7"/>
          <p:cNvSpPr/>
          <p:nvPr/>
        </p:nvSpPr>
        <p:spPr>
          <a:xfrm rot="16200000">
            <a:off x="-532671" y="4486275"/>
            <a:ext cx="1728358" cy="307777"/>
          </a:xfrm>
          <a:prstGeom prst="rect">
            <a:avLst/>
          </a:prstGeom>
        </p:spPr>
        <p:txBody>
          <a:bodyPr wrap="none">
            <a:spAutoFit/>
          </a:bodyPr>
          <a:lstStyle/>
          <a:p>
            <a:r>
              <a:rPr lang="en-US" altLang="zh-CN" sz="1400" b="1" dirty="0">
                <a:solidFill>
                  <a:srgbClr val="FFCCCC"/>
                </a:solidFill>
              </a:rPr>
              <a:t>Hybrid Classroom</a:t>
            </a:r>
            <a:endParaRPr lang="zh-TW" altLang="en-US" sz="1400" b="1" dirty="0">
              <a:solidFill>
                <a:srgbClr val="FFCCCC"/>
              </a:solidFill>
            </a:endParaRPr>
          </a:p>
        </p:txBody>
      </p:sp>
      <p:cxnSp>
        <p:nvCxnSpPr>
          <p:cNvPr id="33" name="直線接點 32"/>
          <p:cNvCxnSpPr/>
          <p:nvPr/>
        </p:nvCxnSpPr>
        <p:spPr>
          <a:xfrm>
            <a:off x="352425" y="-2592"/>
            <a:ext cx="0" cy="3715496"/>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sp>
        <p:nvSpPr>
          <p:cNvPr id="34" name="手繪多邊形 33"/>
          <p:cNvSpPr/>
          <p:nvPr/>
        </p:nvSpPr>
        <p:spPr>
          <a:xfrm>
            <a:off x="1092208" y="6018463"/>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FFCCC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a:t>Hybrid Classroom</a:t>
            </a:r>
            <a:endParaRPr lang="zh-TW" altLang="en-US" sz="2400" b="1" dirty="0"/>
          </a:p>
        </p:txBody>
      </p:sp>
      <p:sp>
        <p:nvSpPr>
          <p:cNvPr id="2" name="矩形 1"/>
          <p:cNvSpPr/>
          <p:nvPr/>
        </p:nvSpPr>
        <p:spPr>
          <a:xfrm>
            <a:off x="6398114" y="883864"/>
            <a:ext cx="3608552"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PTZ Camera &amp; Tracking Camera</a:t>
            </a:r>
            <a:endParaRPr lang="en-US" altLang="zh-CN" sz="1400" dirty="0">
              <a:solidFill>
                <a:schemeClr val="tx1">
                  <a:lumMod val="85000"/>
                  <a:lumOff val="15000"/>
                </a:schemeClr>
              </a:solidFill>
            </a:endParaRPr>
          </a:p>
          <a:p>
            <a:r>
              <a:rPr lang="en-US" altLang="zh-TW" sz="1200" dirty="0">
                <a:solidFill>
                  <a:schemeClr val="tx1">
                    <a:lumMod val="85000"/>
                    <a:lumOff val="15000"/>
                  </a:schemeClr>
                </a:solidFill>
              </a:rPr>
              <a:t>For filming V</a:t>
            </a:r>
            <a:r>
              <a:rPr lang="en-US" altLang="zh-TW" sz="1200" dirty="0" smtClean="0">
                <a:solidFill>
                  <a:schemeClr val="tx1">
                    <a:lumMod val="85000"/>
                    <a:lumOff val="15000"/>
                  </a:schemeClr>
                </a:solidFill>
              </a:rPr>
              <a:t>ideo </a:t>
            </a:r>
            <a:r>
              <a:rPr lang="en-US" altLang="zh-TW" sz="1200" dirty="0">
                <a:solidFill>
                  <a:schemeClr val="tx1">
                    <a:lumMod val="85000"/>
                    <a:lumOff val="15000"/>
                  </a:schemeClr>
                </a:solidFill>
              </a:rPr>
              <a:t>of the </a:t>
            </a:r>
            <a:r>
              <a:rPr lang="en-US" altLang="zh-TW" sz="1200" dirty="0" smtClean="0">
                <a:solidFill>
                  <a:schemeClr val="tx1">
                    <a:lumMod val="85000"/>
                    <a:lumOff val="15000"/>
                  </a:schemeClr>
                </a:solidFill>
              </a:rPr>
              <a:t>Teacher </a:t>
            </a:r>
            <a:r>
              <a:rPr lang="en-US" altLang="zh-TW" sz="1200" dirty="0">
                <a:solidFill>
                  <a:schemeClr val="tx1">
                    <a:lumMod val="85000"/>
                    <a:lumOff val="15000"/>
                  </a:schemeClr>
                </a:solidFill>
              </a:rPr>
              <a:t>and </a:t>
            </a:r>
            <a:r>
              <a:rPr lang="en-US" altLang="zh-TW" sz="1200" dirty="0" smtClean="0">
                <a:solidFill>
                  <a:schemeClr val="tx1">
                    <a:lumMod val="85000"/>
                    <a:lumOff val="15000"/>
                  </a:schemeClr>
                </a:solidFill>
              </a:rPr>
              <a:t>Class </a:t>
            </a:r>
            <a:r>
              <a:rPr lang="en-US" altLang="zh-TW" sz="1200" dirty="0">
                <a:solidFill>
                  <a:schemeClr val="tx1">
                    <a:lumMod val="85000"/>
                    <a:lumOff val="15000"/>
                  </a:schemeClr>
                </a:solidFill>
              </a:rPr>
              <a:t>L</a:t>
            </a:r>
            <a:r>
              <a:rPr lang="en-US" altLang="zh-TW" sz="1200" dirty="0" smtClean="0">
                <a:solidFill>
                  <a:schemeClr val="tx1">
                    <a:lumMod val="85000"/>
                    <a:lumOff val="15000"/>
                  </a:schemeClr>
                </a:solidFill>
              </a:rPr>
              <a:t>esson</a:t>
            </a:r>
            <a:endParaRPr lang="zh-TW" altLang="en-US" sz="1200" dirty="0"/>
          </a:p>
        </p:txBody>
      </p:sp>
      <p:pic>
        <p:nvPicPr>
          <p:cNvPr id="55" name="Picture 2" descr="Info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1196" y="1784921"/>
            <a:ext cx="323026" cy="3230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8" name="圖片 57"/>
          <p:cNvPicPr>
            <a:picLocks noChangeAspect="1"/>
          </p:cNvPicPr>
          <p:nvPr/>
        </p:nvPicPr>
        <p:blipFill rotWithShape="1">
          <a:blip r:embed="rId7" cstate="print">
            <a:extLst>
              <a:ext uri="{28A0092B-C50C-407E-A947-70E740481C1C}">
                <a14:useLocalDpi xmlns:a14="http://schemas.microsoft.com/office/drawing/2010/main" val="0"/>
              </a:ext>
            </a:extLst>
          </a:blip>
          <a:srcRect l="7418" t="15790" r="64861" b="37163"/>
          <a:stretch/>
        </p:blipFill>
        <p:spPr>
          <a:xfrm>
            <a:off x="710576" y="0"/>
            <a:ext cx="5318612" cy="5800725"/>
          </a:xfrm>
          <a:prstGeom prst="rect">
            <a:avLst/>
          </a:prstGeom>
        </p:spPr>
      </p:pic>
      <p:pic>
        <p:nvPicPr>
          <p:cNvPr id="59" name="Picture 2" descr="Info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0391" y="1152405"/>
            <a:ext cx="338202" cy="3382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9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8966" t="6885" r="19230" b="12107"/>
          <a:stretch/>
        </p:blipFill>
        <p:spPr>
          <a:xfrm>
            <a:off x="7721379" y="2087183"/>
            <a:ext cx="1532057" cy="1296355"/>
          </a:xfrm>
          <a:prstGeom prst="rect">
            <a:avLst/>
          </a:prstGeom>
        </p:spPr>
      </p:pic>
      <p:sp>
        <p:nvSpPr>
          <p:cNvPr id="46" name="矩形 45"/>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p:nvSpPr>
        <p:spPr>
          <a:xfrm>
            <a:off x="0" y="-2592"/>
            <a:ext cx="6032163" cy="686059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Picture 2" descr="Info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8027" y="1952412"/>
            <a:ext cx="323026" cy="3230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6384588" y="3127948"/>
            <a:ext cx="2785643" cy="1108074"/>
            <a:chOff x="6483491" y="2818346"/>
            <a:chExt cx="2785643" cy="1108074"/>
          </a:xfrm>
        </p:grpSpPr>
        <p:sp>
          <p:nvSpPr>
            <p:cNvPr id="24" name="文字方塊 27"/>
            <p:cNvSpPr txBox="1">
              <a:spLocks noChangeArrowheads="1"/>
            </p:cNvSpPr>
            <p:nvPr/>
          </p:nvSpPr>
          <p:spPr bwMode="auto">
            <a:xfrm>
              <a:off x="6483491" y="2818346"/>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DC193</a:t>
              </a:r>
              <a:endParaRPr lang="zh-TW" altLang="en-US" sz="1600" b="1" dirty="0">
                <a:latin typeface="Arial" panose="020B0604020202020204" pitchFamily="34" charset="0"/>
                <a:cs typeface="Arial" panose="020B0604020202020204" pitchFamily="34" charset="0"/>
              </a:endParaRPr>
            </a:p>
          </p:txBody>
        </p:sp>
        <p:sp>
          <p:nvSpPr>
            <p:cNvPr id="25" name="文字方塊 28"/>
            <p:cNvSpPr txBox="1">
              <a:spLocks noChangeArrowheads="1"/>
            </p:cNvSpPr>
            <p:nvPr/>
          </p:nvSpPr>
          <p:spPr bwMode="auto">
            <a:xfrm>
              <a:off x="6483491" y="3341645"/>
              <a:ext cx="2785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With the flexible gooseneck design, the camera can capture the image in multi-angles with a close-up view.</a:t>
              </a:r>
            </a:p>
          </p:txBody>
        </p:sp>
        <p:sp>
          <p:nvSpPr>
            <p:cNvPr id="13" name="矩形 12"/>
            <p:cNvSpPr/>
            <p:nvPr/>
          </p:nvSpPr>
          <p:spPr>
            <a:xfrm>
              <a:off x="6483491" y="3121165"/>
              <a:ext cx="2198038" cy="276999"/>
            </a:xfrm>
            <a:prstGeom prst="rect">
              <a:avLst/>
            </a:prstGeom>
          </p:spPr>
          <p:txBody>
            <a:bodyPr wrap="none">
              <a:spAutoFit/>
            </a:bodyPr>
            <a:lstStyle/>
            <a:p>
              <a:pPr>
                <a:spcBef>
                  <a:spcPts val="600"/>
                </a:spcBef>
              </a:pPr>
              <a:r>
                <a:rPr lang="en-US" altLang="zh-TW" baseline="30000" dirty="0"/>
                <a:t>20x Zoom Document Camera</a:t>
              </a:r>
            </a:p>
          </p:txBody>
        </p:sp>
      </p:grpSp>
      <p:sp>
        <p:nvSpPr>
          <p:cNvPr id="52" name="文字方塊 51"/>
          <p:cNvSpPr txBox="1"/>
          <p:nvPr/>
        </p:nvSpPr>
        <p:spPr>
          <a:xfrm>
            <a:off x="886813" y="6063830"/>
            <a:ext cx="4913912" cy="523220"/>
          </a:xfrm>
          <a:prstGeom prst="rect">
            <a:avLst/>
          </a:prstGeom>
          <a:noFill/>
        </p:spPr>
        <p:txBody>
          <a:bodyPr wrap="square" rtlCol="0">
            <a:spAutoFit/>
          </a:bodyPr>
          <a:lstStyle/>
          <a:p>
            <a:r>
              <a:rPr lang="en-US" altLang="zh-TW" sz="1400" b="1" dirty="0">
                <a:solidFill>
                  <a:srgbClr val="FFCCCC"/>
                </a:solidFill>
              </a:rPr>
              <a:t>Scene:</a:t>
            </a:r>
            <a:r>
              <a:rPr lang="en-US" altLang="zh-TW" sz="1400" dirty="0">
                <a:solidFill>
                  <a:srgbClr val="FFCCCC"/>
                </a:solidFill>
              </a:rPr>
              <a:t> </a:t>
            </a:r>
            <a:r>
              <a:rPr lang="en-US" altLang="zh-TW" sz="1200" dirty="0">
                <a:solidFill>
                  <a:srgbClr val="FFCCCC"/>
                </a:solidFill>
              </a:rPr>
              <a:t>Hybrid Classroom</a:t>
            </a:r>
            <a:endParaRPr lang="en-US" altLang="zh-TW" sz="1400" dirty="0">
              <a:solidFill>
                <a:srgbClr val="FFCCCC"/>
              </a:solidFill>
            </a:endParaRPr>
          </a:p>
          <a:p>
            <a:r>
              <a:rPr lang="en-US" altLang="zh-TW" sz="1400" b="1" dirty="0">
                <a:solidFill>
                  <a:srgbClr val="FFCCCC"/>
                </a:solidFill>
              </a:rPr>
              <a:t>Application: </a:t>
            </a:r>
            <a:r>
              <a:rPr lang="en-US" altLang="zh-TW" sz="1200" dirty="0">
                <a:solidFill>
                  <a:srgbClr val="FFCCCC"/>
                </a:solidFill>
              </a:rPr>
              <a:t>Enhance visibility of the teaching material</a:t>
            </a:r>
            <a:endParaRPr lang="en-US" altLang="zh-CN" sz="1400" dirty="0">
              <a:solidFill>
                <a:srgbClr val="FFCCCC"/>
              </a:solidFill>
            </a:endParaRPr>
          </a:p>
        </p:txBody>
      </p:sp>
      <p:sp>
        <p:nvSpPr>
          <p:cNvPr id="53" name="手繪多邊形 52"/>
          <p:cNvSpPr/>
          <p:nvPr/>
        </p:nvSpPr>
        <p:spPr>
          <a:xfrm>
            <a:off x="424705" y="6112398"/>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FFCCC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a:t>Hybrid Classroom</a:t>
            </a:r>
            <a:endParaRPr lang="zh-TW" altLang="en-US" sz="2400" b="1" dirty="0"/>
          </a:p>
        </p:txBody>
      </p:sp>
      <p:sp>
        <p:nvSpPr>
          <p:cNvPr id="38" name="矩形 37"/>
          <p:cNvSpPr/>
          <p:nvPr/>
        </p:nvSpPr>
        <p:spPr>
          <a:xfrm>
            <a:off x="6398114" y="883864"/>
            <a:ext cx="3820726"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Portable Visualizer &amp; Document Camera</a:t>
            </a:r>
            <a:endParaRPr lang="en-US" altLang="zh-CN" sz="1200" dirty="0">
              <a:solidFill>
                <a:schemeClr val="tx1">
                  <a:lumMod val="85000"/>
                  <a:lumOff val="15000"/>
                </a:schemeClr>
              </a:solidFill>
            </a:endParaRPr>
          </a:p>
          <a:p>
            <a:r>
              <a:rPr lang="en-US" altLang="zh-TW" sz="1200" dirty="0">
                <a:solidFill>
                  <a:schemeClr val="tx1">
                    <a:lumMod val="85000"/>
                    <a:lumOff val="15000"/>
                  </a:schemeClr>
                </a:solidFill>
              </a:rPr>
              <a:t>For P</a:t>
            </a:r>
            <a:r>
              <a:rPr lang="en-US" altLang="zh-TW" sz="1200" dirty="0" smtClean="0">
                <a:solidFill>
                  <a:schemeClr val="tx1">
                    <a:lumMod val="85000"/>
                    <a:lumOff val="15000"/>
                  </a:schemeClr>
                </a:solidFill>
              </a:rPr>
              <a:t>resenting </a:t>
            </a:r>
            <a:r>
              <a:rPr lang="en-US" altLang="zh-TW" sz="1200" dirty="0">
                <a:solidFill>
                  <a:schemeClr val="tx1">
                    <a:lumMod val="85000"/>
                    <a:lumOff val="15000"/>
                  </a:schemeClr>
                </a:solidFill>
              </a:rPr>
              <a:t>Instructional Material Effectively</a:t>
            </a:r>
            <a:endParaRPr lang="zh-TW" altLang="en-US" sz="1200" dirty="0"/>
          </a:p>
        </p:txBody>
      </p:sp>
      <p:pic>
        <p:nvPicPr>
          <p:cNvPr id="48" name="圖片 47"/>
          <p:cNvPicPr>
            <a:picLocks noChangeAspect="1"/>
          </p:cNvPicPr>
          <p:nvPr/>
        </p:nvPicPr>
        <p:blipFill rotWithShape="1">
          <a:blip r:embed="rId5" cstate="print">
            <a:extLst>
              <a:ext uri="{28A0092B-C50C-407E-A947-70E740481C1C}">
                <a14:useLocalDpi xmlns:a14="http://schemas.microsoft.com/office/drawing/2010/main" val="0"/>
              </a:ext>
            </a:extLst>
          </a:blip>
          <a:srcRect l="41396" t="576" r="9530" b="24740"/>
          <a:stretch/>
        </p:blipFill>
        <p:spPr>
          <a:xfrm>
            <a:off x="0" y="-1"/>
            <a:ext cx="6032163" cy="5828015"/>
          </a:xfrm>
          <a:prstGeom prst="rect">
            <a:avLst/>
          </a:prstGeom>
        </p:spPr>
      </p:pic>
      <p:pic>
        <p:nvPicPr>
          <p:cNvPr id="55" name="Picture 2" descr="Info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085" y="3593172"/>
            <a:ext cx="338202" cy="3382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S753 4K Desktop Document Camera"/>
          <p:cNvPicPr>
            <a:picLocks noChangeAspect="1" noChangeArrowheads="1"/>
          </p:cNvPicPr>
          <p:nvPr/>
        </p:nvPicPr>
        <p:blipFill rotWithShape="1">
          <a:blip r:embed="rId6">
            <a:extLst>
              <a:ext uri="{28A0092B-C50C-407E-A947-70E740481C1C}">
                <a14:useLocalDpi xmlns:a14="http://schemas.microsoft.com/office/drawing/2010/main" val="0"/>
              </a:ext>
            </a:extLst>
          </a:blip>
          <a:srcRect l="20354" t="11291" r="27510" b="2701"/>
          <a:stretch/>
        </p:blipFill>
        <p:spPr bwMode="auto">
          <a:xfrm>
            <a:off x="7596550" y="4456501"/>
            <a:ext cx="1207361" cy="149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umens DC-F80 Ladibug 4K Document Camera"/>
          <p:cNvPicPr>
            <a:picLocks noChangeAspect="1" noChangeArrowheads="1"/>
          </p:cNvPicPr>
          <p:nvPr/>
        </p:nvPicPr>
        <p:blipFill rotWithShape="1">
          <a:blip r:embed="rId7">
            <a:extLst>
              <a:ext uri="{28A0092B-C50C-407E-A947-70E740481C1C}">
                <a14:useLocalDpi xmlns:a14="http://schemas.microsoft.com/office/drawing/2010/main" val="0"/>
              </a:ext>
            </a:extLst>
          </a:blip>
          <a:srcRect l="18257" t="737" r="28685" b="-737"/>
          <a:stretch/>
        </p:blipFill>
        <p:spPr bwMode="auto">
          <a:xfrm>
            <a:off x="10658810" y="4685300"/>
            <a:ext cx="1193109" cy="168652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9339803" y="5528564"/>
            <a:ext cx="1745992" cy="1130866"/>
            <a:chOff x="12985729" y="5581239"/>
            <a:chExt cx="1745992" cy="1130866"/>
          </a:xfrm>
        </p:grpSpPr>
        <p:sp>
          <p:nvSpPr>
            <p:cNvPr id="28" name="文字方塊 27"/>
            <p:cNvSpPr txBox="1">
              <a:spLocks noChangeArrowheads="1"/>
            </p:cNvSpPr>
            <p:nvPr/>
          </p:nvSpPr>
          <p:spPr bwMode="auto">
            <a:xfrm>
              <a:off x="12985730" y="558123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defRPr sz="1600" b="1">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t>DC-F80</a:t>
              </a:r>
            </a:p>
          </p:txBody>
        </p:sp>
        <p:sp>
          <p:nvSpPr>
            <p:cNvPr id="29" name="文字方塊 28"/>
            <p:cNvSpPr txBox="1">
              <a:spLocks noChangeArrowheads="1"/>
            </p:cNvSpPr>
            <p:nvPr/>
          </p:nvSpPr>
          <p:spPr bwMode="auto">
            <a:xfrm>
              <a:off x="12985729" y="6127330"/>
              <a:ext cx="17459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Large A3 viewing area and 3-level LED lighting elevate the presenting experience.</a:t>
              </a:r>
            </a:p>
          </p:txBody>
        </p:sp>
        <p:sp>
          <p:nvSpPr>
            <p:cNvPr id="30" name="矩形 29"/>
            <p:cNvSpPr/>
            <p:nvPr/>
          </p:nvSpPr>
          <p:spPr>
            <a:xfrm>
              <a:off x="12985730" y="5896563"/>
              <a:ext cx="1745991" cy="276999"/>
            </a:xfrm>
            <a:prstGeom prst="rect">
              <a:avLst/>
            </a:prstGeom>
          </p:spPr>
          <p:txBody>
            <a:bodyPr wrap="none">
              <a:spAutoFit/>
            </a:bodyPr>
            <a:lstStyle/>
            <a:p>
              <a:pPr>
                <a:spcBef>
                  <a:spcPts val="600"/>
                </a:spcBef>
              </a:pPr>
              <a:r>
                <a:rPr lang="en-US" altLang="zh-TW" baseline="30000" dirty="0"/>
                <a:t>4K Document Camera </a:t>
              </a:r>
            </a:p>
          </p:txBody>
        </p:sp>
      </p:grpSp>
      <p:grpSp>
        <p:nvGrpSpPr>
          <p:cNvPr id="5" name="群組 4"/>
          <p:cNvGrpSpPr/>
          <p:nvPr/>
        </p:nvGrpSpPr>
        <p:grpSpPr>
          <a:xfrm>
            <a:off x="6363195" y="5671439"/>
            <a:ext cx="2807037" cy="1014837"/>
            <a:chOff x="11136714" y="5469621"/>
            <a:chExt cx="2807037" cy="1014837"/>
          </a:xfrm>
        </p:grpSpPr>
        <p:sp>
          <p:nvSpPr>
            <p:cNvPr id="23" name="文字方塊 27"/>
            <p:cNvSpPr txBox="1">
              <a:spLocks noChangeArrowheads="1"/>
            </p:cNvSpPr>
            <p:nvPr/>
          </p:nvSpPr>
          <p:spPr bwMode="auto">
            <a:xfrm>
              <a:off x="11136714" y="5469621"/>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defRPr sz="1600" b="1">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t>PS753</a:t>
              </a:r>
            </a:p>
          </p:txBody>
        </p:sp>
        <p:sp>
          <p:nvSpPr>
            <p:cNvPr id="32" name="文字方塊 31"/>
            <p:cNvSpPr txBox="1">
              <a:spLocks noChangeArrowheads="1"/>
            </p:cNvSpPr>
            <p:nvPr/>
          </p:nvSpPr>
          <p:spPr bwMode="auto">
            <a:xfrm>
              <a:off x="11136714" y="6063830"/>
              <a:ext cx="280703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300x zoom lens and dual lights on adjustable gooseneck mounts capture the finest detail.</a:t>
              </a:r>
            </a:p>
          </p:txBody>
        </p:sp>
        <p:sp>
          <p:nvSpPr>
            <p:cNvPr id="33" name="矩形 32"/>
            <p:cNvSpPr/>
            <p:nvPr/>
          </p:nvSpPr>
          <p:spPr>
            <a:xfrm>
              <a:off x="11136714" y="5842973"/>
              <a:ext cx="2350685" cy="276999"/>
            </a:xfrm>
            <a:prstGeom prst="rect">
              <a:avLst/>
            </a:prstGeom>
          </p:spPr>
          <p:txBody>
            <a:bodyPr wrap="square">
              <a:spAutoFit/>
            </a:bodyPr>
            <a:lstStyle/>
            <a:p>
              <a:pPr>
                <a:spcBef>
                  <a:spcPts val="600"/>
                </a:spcBef>
              </a:pPr>
              <a:r>
                <a:rPr lang="en-US" altLang="zh-TW" baseline="30000" dirty="0"/>
                <a:t>4K Desktop Document Camera</a:t>
              </a:r>
            </a:p>
          </p:txBody>
        </p:sp>
      </p:grpSp>
      <p:grpSp>
        <p:nvGrpSpPr>
          <p:cNvPr id="6" name="群組 5"/>
          <p:cNvGrpSpPr/>
          <p:nvPr/>
        </p:nvGrpSpPr>
        <p:grpSpPr>
          <a:xfrm>
            <a:off x="9450871" y="3170963"/>
            <a:ext cx="2654159" cy="974239"/>
            <a:chOff x="12566791" y="1731974"/>
            <a:chExt cx="2654159" cy="974239"/>
          </a:xfrm>
        </p:grpSpPr>
        <p:sp>
          <p:nvSpPr>
            <p:cNvPr id="26" name="文字方塊 27"/>
            <p:cNvSpPr txBox="1">
              <a:spLocks noChangeArrowheads="1"/>
            </p:cNvSpPr>
            <p:nvPr/>
          </p:nvSpPr>
          <p:spPr bwMode="auto">
            <a:xfrm>
              <a:off x="12566791" y="1731974"/>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defRPr sz="1600" b="1">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t>DC172</a:t>
              </a:r>
              <a:endParaRPr lang="zh-TW" altLang="en-US" dirty="0"/>
            </a:p>
          </p:txBody>
        </p:sp>
        <p:sp>
          <p:nvSpPr>
            <p:cNvPr id="40" name="矩形 39"/>
            <p:cNvSpPr/>
            <p:nvPr/>
          </p:nvSpPr>
          <p:spPr>
            <a:xfrm>
              <a:off x="12566791" y="2058607"/>
              <a:ext cx="2198038" cy="276999"/>
            </a:xfrm>
            <a:prstGeom prst="rect">
              <a:avLst/>
            </a:prstGeom>
          </p:spPr>
          <p:txBody>
            <a:bodyPr wrap="none">
              <a:spAutoFit/>
            </a:bodyPr>
            <a:lstStyle/>
            <a:p>
              <a:pPr>
                <a:spcBef>
                  <a:spcPts val="600"/>
                </a:spcBef>
              </a:pPr>
              <a:r>
                <a:rPr lang="en-US" altLang="zh-TW" baseline="30000" dirty="0"/>
                <a:t>4K HDMI Document Camera</a:t>
              </a:r>
            </a:p>
          </p:txBody>
        </p:sp>
        <p:sp>
          <p:nvSpPr>
            <p:cNvPr id="41" name="文字方塊 28"/>
            <p:cNvSpPr txBox="1">
              <a:spLocks noChangeArrowheads="1"/>
            </p:cNvSpPr>
            <p:nvPr/>
          </p:nvSpPr>
          <p:spPr bwMode="auto">
            <a:xfrm>
              <a:off x="12566791" y="2285585"/>
              <a:ext cx="265415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Annotate images and control menu settings by plugging simply a mouse into the camera.</a:t>
              </a:r>
            </a:p>
          </p:txBody>
        </p:sp>
      </p:grpSp>
      <p:pic>
        <p:nvPicPr>
          <p:cNvPr id="2" name="Picture 2" descr="DC172"/>
          <p:cNvPicPr>
            <a:picLocks noChangeAspect="1" noChangeArrowheads="1"/>
          </p:cNvPicPr>
          <p:nvPr/>
        </p:nvPicPr>
        <p:blipFill rotWithShape="1">
          <a:blip r:embed="rId8">
            <a:extLst>
              <a:ext uri="{28A0092B-C50C-407E-A947-70E740481C1C}">
                <a14:useLocalDpi xmlns:a14="http://schemas.microsoft.com/office/drawing/2010/main" val="0"/>
              </a:ext>
            </a:extLst>
          </a:blip>
          <a:srcRect l="14096" t="22839" r="18512" b="18440"/>
          <a:stretch/>
        </p:blipFill>
        <p:spPr bwMode="auto">
          <a:xfrm>
            <a:off x="10215178" y="2341211"/>
            <a:ext cx="1578288" cy="102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92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1"/>
            <a:ext cx="6032163" cy="685800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p:cNvPicPr>
            <a:picLocks noChangeAspect="1"/>
          </p:cNvPicPr>
          <p:nvPr/>
        </p:nvPicPr>
        <p:blipFill rotWithShape="1">
          <a:blip r:embed="rId3" cstate="print">
            <a:extLst>
              <a:ext uri="{28A0092B-C50C-407E-A947-70E740481C1C}">
                <a14:useLocalDpi xmlns:a14="http://schemas.microsoft.com/office/drawing/2010/main" val="0"/>
              </a:ext>
            </a:extLst>
          </a:blip>
          <a:srcRect l="29408" t="15112" r="29752" b="4708"/>
          <a:stretch/>
        </p:blipFill>
        <p:spPr>
          <a:xfrm>
            <a:off x="509708" y="0"/>
            <a:ext cx="5522455" cy="6858000"/>
          </a:xfrm>
          <a:prstGeom prst="rect">
            <a:avLst/>
          </a:prstGeom>
        </p:spPr>
      </p:pic>
      <p:sp>
        <p:nvSpPr>
          <p:cNvPr id="31" name="矩形 30"/>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7"/>
          <p:cNvSpPr txBox="1">
            <a:spLocks noChangeArrowheads="1"/>
          </p:cNvSpPr>
          <p:nvPr/>
        </p:nvSpPr>
        <p:spPr bwMode="auto">
          <a:xfrm>
            <a:off x="6710056" y="377663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LC100</a:t>
            </a:r>
            <a:endParaRPr lang="zh-TW" altLang="en-US" sz="1600" b="1" dirty="0">
              <a:latin typeface="Arial" panose="020B0604020202020204" pitchFamily="34" charset="0"/>
              <a:cs typeface="Arial" panose="020B0604020202020204" pitchFamily="34" charset="0"/>
            </a:endParaRPr>
          </a:p>
        </p:txBody>
      </p:sp>
      <p:sp>
        <p:nvSpPr>
          <p:cNvPr id="25" name="文字方塊 28"/>
          <p:cNvSpPr txBox="1">
            <a:spLocks noChangeArrowheads="1"/>
          </p:cNvSpPr>
          <p:nvPr/>
        </p:nvSpPr>
        <p:spPr bwMode="auto">
          <a:xfrm>
            <a:off x="6710056" y="4316548"/>
            <a:ext cx="4404060"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smtClean="0">
                <a:sym typeface="Calibri"/>
              </a:rPr>
              <a:t>2-Channel </a:t>
            </a:r>
            <a:r>
              <a:rPr lang="en-US" altLang="zh-TW" dirty="0">
                <a:sym typeface="Calibri"/>
              </a:rPr>
              <a:t>AV Source processing </a:t>
            </a:r>
            <a:r>
              <a:rPr lang="en-US" altLang="zh-TW" dirty="0" smtClean="0">
                <a:sym typeface="Calibri"/>
              </a:rPr>
              <a:t>supports </a:t>
            </a:r>
            <a:r>
              <a:rPr lang="en-US" altLang="zh-TW" dirty="0">
                <a:sym typeface="Calibri"/>
              </a:rPr>
              <a:t>recording and live streaming function with FHD quality </a:t>
            </a:r>
            <a:r>
              <a:rPr lang="en-US" altLang="zh-TW" dirty="0" smtClean="0">
                <a:sym typeface="Calibri"/>
              </a:rPr>
              <a:t>image.</a:t>
            </a:r>
            <a:endParaRPr lang="en-US" altLang="zh-TW" dirty="0">
              <a:sym typeface="Calibri"/>
            </a:endParaRPr>
          </a:p>
        </p:txBody>
      </p:sp>
      <p:sp>
        <p:nvSpPr>
          <p:cNvPr id="13" name="矩形 12"/>
          <p:cNvSpPr/>
          <p:nvPr/>
        </p:nvSpPr>
        <p:spPr>
          <a:xfrm>
            <a:off x="6710056" y="4079458"/>
            <a:ext cx="1335622" cy="276999"/>
          </a:xfrm>
          <a:prstGeom prst="rect">
            <a:avLst/>
          </a:prstGeom>
        </p:spPr>
        <p:txBody>
          <a:bodyPr wrap="none">
            <a:spAutoFit/>
          </a:bodyPr>
          <a:lstStyle/>
          <a:p>
            <a:pPr>
              <a:spcBef>
                <a:spcPts val="600"/>
              </a:spcBef>
            </a:pPr>
            <a:r>
              <a:rPr lang="en-US" altLang="zh-TW" baseline="30000" dirty="0"/>
              <a:t>Media Processor</a:t>
            </a:r>
          </a:p>
        </p:txBody>
      </p:sp>
      <p:sp>
        <p:nvSpPr>
          <p:cNvPr id="49" name="文字方塊 27"/>
          <p:cNvSpPr txBox="1">
            <a:spLocks noChangeArrowheads="1"/>
          </p:cNvSpPr>
          <p:nvPr/>
        </p:nvSpPr>
        <p:spPr bwMode="auto">
          <a:xfrm>
            <a:off x="8863077" y="515180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LC-RC01</a:t>
            </a:r>
          </a:p>
        </p:txBody>
      </p:sp>
      <p:sp>
        <p:nvSpPr>
          <p:cNvPr id="50" name="文字方塊 28"/>
          <p:cNvSpPr txBox="1">
            <a:spLocks noChangeArrowheads="1"/>
          </p:cNvSpPr>
          <p:nvPr/>
        </p:nvSpPr>
        <p:spPr bwMode="auto">
          <a:xfrm>
            <a:off x="8863077" y="5731627"/>
            <a:ext cx="2767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Used to operate the LC100 system and simply place on the desktop or hang on the classroom wall.</a:t>
            </a:r>
          </a:p>
        </p:txBody>
      </p:sp>
      <p:sp>
        <p:nvSpPr>
          <p:cNvPr id="51" name="矩形 50"/>
          <p:cNvSpPr/>
          <p:nvPr/>
        </p:nvSpPr>
        <p:spPr>
          <a:xfrm>
            <a:off x="8882284" y="5454628"/>
            <a:ext cx="2409634" cy="276999"/>
          </a:xfrm>
          <a:prstGeom prst="rect">
            <a:avLst/>
          </a:prstGeom>
        </p:spPr>
        <p:txBody>
          <a:bodyPr wrap="none">
            <a:spAutoFit/>
          </a:bodyPr>
          <a:lstStyle/>
          <a:p>
            <a:pPr>
              <a:spcBef>
                <a:spcPts val="600"/>
              </a:spcBef>
            </a:pPr>
            <a:r>
              <a:rPr lang="en-US" altLang="zh-TW" baseline="30000" dirty="0"/>
              <a:t>Remote Control Panel for LC100</a:t>
            </a:r>
          </a:p>
        </p:txBody>
      </p:sp>
      <p:pic>
        <p:nvPicPr>
          <p:cNvPr id="37" name="圖片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5525" y="2904917"/>
            <a:ext cx="4197896" cy="914178"/>
          </a:xfrm>
          <a:prstGeom prst="rect">
            <a:avLst/>
          </a:prstGeom>
        </p:spPr>
      </p:pic>
      <p:grpSp>
        <p:nvGrpSpPr>
          <p:cNvPr id="38" name="Google Shape;284;p8"/>
          <p:cNvGrpSpPr/>
          <p:nvPr/>
        </p:nvGrpSpPr>
        <p:grpSpPr>
          <a:xfrm>
            <a:off x="6690188" y="5086086"/>
            <a:ext cx="2078327" cy="1291082"/>
            <a:chOff x="7809318" y="3852367"/>
            <a:chExt cx="3469464" cy="2155273"/>
          </a:xfrm>
        </p:grpSpPr>
        <p:pic>
          <p:nvPicPr>
            <p:cNvPr id="45" name="Google Shape;285;p8"/>
            <p:cNvPicPr preferRelativeResize="0"/>
            <p:nvPr/>
          </p:nvPicPr>
          <p:blipFill rotWithShape="1">
            <a:blip r:embed="rId5">
              <a:alphaModFix/>
            </a:blip>
            <a:srcRect/>
            <a:stretch/>
          </p:blipFill>
          <p:spPr>
            <a:xfrm>
              <a:off x="9020055" y="3860208"/>
              <a:ext cx="1487507" cy="1440354"/>
            </a:xfrm>
            <a:prstGeom prst="rect">
              <a:avLst/>
            </a:prstGeom>
            <a:noFill/>
            <a:ln>
              <a:noFill/>
            </a:ln>
          </p:spPr>
        </p:pic>
        <p:pic>
          <p:nvPicPr>
            <p:cNvPr id="46" name="Google Shape;286;p8"/>
            <p:cNvPicPr preferRelativeResize="0"/>
            <p:nvPr/>
          </p:nvPicPr>
          <p:blipFill rotWithShape="1">
            <a:blip r:embed="rId6">
              <a:alphaModFix/>
            </a:blip>
            <a:srcRect/>
            <a:stretch/>
          </p:blipFill>
          <p:spPr>
            <a:xfrm>
              <a:off x="7809318" y="3852367"/>
              <a:ext cx="3469464" cy="2155273"/>
            </a:xfrm>
            <a:prstGeom prst="rect">
              <a:avLst/>
            </a:prstGeom>
            <a:noFill/>
            <a:ln>
              <a:noFill/>
            </a:ln>
          </p:spPr>
        </p:pic>
      </p:grpSp>
      <p:pic>
        <p:nvPicPr>
          <p:cNvPr id="58" name="Picture 2" descr="Info fre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4583" y="2446916"/>
            <a:ext cx="337770" cy="337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6398114" y="1585191"/>
            <a:ext cx="5364479" cy="646331"/>
          </a:xfrm>
          <a:prstGeom prst="rect">
            <a:avLst/>
          </a:prstGeom>
        </p:spPr>
        <p:txBody>
          <a:bodyPr wrap="square">
            <a:spAutoFit/>
          </a:bodyPr>
          <a:lstStyle/>
          <a:p>
            <a:r>
              <a:rPr lang="en-US" altLang="zh-TW" baseline="30000" dirty="0">
                <a:solidFill>
                  <a:schemeClr val="tx1">
                    <a:lumMod val="50000"/>
                    <a:lumOff val="50000"/>
                  </a:schemeClr>
                </a:solidFill>
                <a:latin typeface="Calibri"/>
                <a:ea typeface="Calibri"/>
                <a:cs typeface="Calibri"/>
              </a:rPr>
              <a:t>The Media Processor is mainly used to record the teaching process and live stream courses. With two video inputs, you can play video images of the course and the teacher’s digital content at the same time.</a:t>
            </a:r>
            <a:endParaRPr lang="zh-TW" altLang="en-US" baseline="30000" dirty="0">
              <a:solidFill>
                <a:schemeClr val="tx1">
                  <a:lumMod val="50000"/>
                  <a:lumOff val="50000"/>
                </a:schemeClr>
              </a:solidFill>
              <a:latin typeface="Calibri"/>
              <a:ea typeface="Calibri"/>
              <a:cs typeface="Calibri"/>
            </a:endParaRPr>
          </a:p>
        </p:txBody>
      </p:sp>
      <p:sp>
        <p:nvSpPr>
          <p:cNvPr id="39" name="矩形 38"/>
          <p:cNvSpPr/>
          <p:nvPr/>
        </p:nvSpPr>
        <p:spPr>
          <a:xfrm rot="16200000">
            <a:off x="-602922" y="1068788"/>
            <a:ext cx="1728358" cy="307777"/>
          </a:xfrm>
          <a:prstGeom prst="rect">
            <a:avLst/>
          </a:prstGeom>
        </p:spPr>
        <p:txBody>
          <a:bodyPr wrap="none">
            <a:spAutoFit/>
          </a:bodyPr>
          <a:lstStyle/>
          <a:p>
            <a:r>
              <a:rPr lang="en-US" altLang="zh-CN" sz="1400" b="1" dirty="0">
                <a:solidFill>
                  <a:srgbClr val="FFCCCC"/>
                </a:solidFill>
              </a:rPr>
              <a:t>Hybrid Classroom</a:t>
            </a:r>
            <a:endParaRPr lang="zh-TW" altLang="en-US" sz="1400" b="1" dirty="0">
              <a:solidFill>
                <a:srgbClr val="FFCCCC"/>
              </a:solidFill>
            </a:endParaRPr>
          </a:p>
        </p:txBody>
      </p:sp>
      <p:cxnSp>
        <p:nvCxnSpPr>
          <p:cNvPr id="53" name="直線接點 52"/>
          <p:cNvCxnSpPr/>
          <p:nvPr/>
        </p:nvCxnSpPr>
        <p:spPr>
          <a:xfrm>
            <a:off x="247650" y="2343150"/>
            <a:ext cx="0" cy="4514850"/>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17392" y="5638800"/>
            <a:ext cx="3134800" cy="122670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651416" y="5907931"/>
            <a:ext cx="2866751" cy="707886"/>
          </a:xfrm>
          <a:prstGeom prst="rect">
            <a:avLst/>
          </a:prstGeom>
          <a:noFill/>
        </p:spPr>
        <p:txBody>
          <a:bodyPr wrap="square" rtlCol="0">
            <a:spAutoFit/>
          </a:bodyPr>
          <a:lstStyle/>
          <a:p>
            <a:r>
              <a:rPr lang="en-US" altLang="zh-TW" sz="1400" b="1" dirty="0"/>
              <a:t>Scene:</a:t>
            </a:r>
            <a:r>
              <a:rPr lang="en-US" altLang="zh-TW" sz="1400" dirty="0"/>
              <a:t> </a:t>
            </a:r>
            <a:r>
              <a:rPr lang="en-US" altLang="zh-TW" sz="1200" dirty="0"/>
              <a:t>Hybrid Classroom</a:t>
            </a:r>
          </a:p>
          <a:p>
            <a:r>
              <a:rPr lang="en-US" altLang="zh-TW" sz="1400" b="1" dirty="0"/>
              <a:t>Application: </a:t>
            </a:r>
            <a:br>
              <a:rPr lang="en-US" altLang="zh-TW" sz="1400" b="1" dirty="0"/>
            </a:br>
            <a:r>
              <a:rPr lang="en-US" altLang="zh-TW" sz="1200" dirty="0"/>
              <a:t>Record and Live-stream Lectures</a:t>
            </a:r>
            <a:endParaRPr lang="en-US" altLang="zh-TW" sz="1400" dirty="0"/>
          </a:p>
        </p:txBody>
      </p:sp>
      <p:sp>
        <p:nvSpPr>
          <p:cNvPr id="42" name="手繪多邊形 41"/>
          <p:cNvSpPr/>
          <p:nvPr/>
        </p:nvSpPr>
        <p:spPr>
          <a:xfrm>
            <a:off x="3191393" y="5862268"/>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CC00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a:t>Hybrid Classroom</a:t>
            </a:r>
            <a:endParaRPr lang="zh-TW" altLang="en-US" sz="2400" b="1" dirty="0"/>
          </a:p>
        </p:txBody>
      </p:sp>
      <p:sp>
        <p:nvSpPr>
          <p:cNvPr id="48" name="矩形 47"/>
          <p:cNvSpPr/>
          <p:nvPr/>
        </p:nvSpPr>
        <p:spPr>
          <a:xfrm>
            <a:off x="6398114" y="883864"/>
            <a:ext cx="3900427"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Media Processor &amp; Remote Control Panel</a:t>
            </a:r>
          </a:p>
          <a:p>
            <a:r>
              <a:rPr lang="en-US" altLang="zh-TW" sz="1200" dirty="0">
                <a:solidFill>
                  <a:schemeClr val="tx1">
                    <a:lumMod val="85000"/>
                    <a:lumOff val="15000"/>
                  </a:schemeClr>
                </a:solidFill>
              </a:rPr>
              <a:t>For R</a:t>
            </a:r>
            <a:r>
              <a:rPr lang="en-US" altLang="zh-TW" sz="1200" dirty="0" smtClean="0">
                <a:solidFill>
                  <a:schemeClr val="tx1">
                    <a:lumMod val="85000"/>
                    <a:lumOff val="15000"/>
                  </a:schemeClr>
                </a:solidFill>
              </a:rPr>
              <a:t>ecording </a:t>
            </a:r>
            <a:r>
              <a:rPr lang="en-US" altLang="zh-TW" sz="1200" dirty="0">
                <a:solidFill>
                  <a:schemeClr val="tx1">
                    <a:lumMod val="85000"/>
                    <a:lumOff val="15000"/>
                  </a:schemeClr>
                </a:solidFill>
              </a:rPr>
              <a:t>and </a:t>
            </a:r>
            <a:r>
              <a:rPr lang="en-US" altLang="zh-TW" sz="1200" dirty="0" smtClean="0">
                <a:solidFill>
                  <a:schemeClr val="tx1">
                    <a:lumMod val="85000"/>
                    <a:lumOff val="15000"/>
                  </a:schemeClr>
                </a:solidFill>
              </a:rPr>
              <a:t>Live-streaming </a:t>
            </a:r>
            <a:r>
              <a:rPr lang="en-US" altLang="zh-TW" sz="1200" dirty="0">
                <a:solidFill>
                  <a:schemeClr val="tx1">
                    <a:lumMod val="85000"/>
                    <a:lumOff val="15000"/>
                  </a:schemeClr>
                </a:solidFill>
              </a:rPr>
              <a:t>L</a:t>
            </a:r>
            <a:r>
              <a:rPr lang="en-US" altLang="zh-TW" sz="1200" dirty="0" smtClean="0">
                <a:solidFill>
                  <a:schemeClr val="tx1">
                    <a:lumMod val="85000"/>
                    <a:lumOff val="15000"/>
                  </a:schemeClr>
                </a:solidFill>
              </a:rPr>
              <a:t>ectures</a:t>
            </a:r>
            <a:endParaRPr lang="zh-TW" altLang="en-US" sz="1200" dirty="0"/>
          </a:p>
        </p:txBody>
      </p:sp>
      <p:pic>
        <p:nvPicPr>
          <p:cNvPr id="36" name="Picture 2" descr="Info fre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4034" y="3799805"/>
            <a:ext cx="279653" cy="2796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Info fre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9116" y="1846209"/>
            <a:ext cx="240647" cy="2406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7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0" y="-2592"/>
            <a:ext cx="6032163" cy="686059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p:cNvSpPr txBox="1"/>
          <p:nvPr/>
        </p:nvSpPr>
        <p:spPr>
          <a:xfrm>
            <a:off x="1477363" y="6018463"/>
            <a:ext cx="4191921" cy="523220"/>
          </a:xfrm>
          <a:prstGeom prst="rect">
            <a:avLst/>
          </a:prstGeom>
          <a:noFill/>
        </p:spPr>
        <p:txBody>
          <a:bodyPr wrap="square" rtlCol="0">
            <a:spAutoFit/>
          </a:bodyPr>
          <a:lstStyle/>
          <a:p>
            <a:r>
              <a:rPr lang="en-US" altLang="zh-TW" sz="1400" b="1" dirty="0">
                <a:solidFill>
                  <a:srgbClr val="FFCCCC"/>
                </a:solidFill>
              </a:rPr>
              <a:t>Scene:</a:t>
            </a:r>
            <a:r>
              <a:rPr lang="en-US" altLang="zh-TW" sz="1400" dirty="0">
                <a:solidFill>
                  <a:srgbClr val="FFCCCC"/>
                </a:solidFill>
              </a:rPr>
              <a:t> Teachers’ </a:t>
            </a:r>
            <a:r>
              <a:rPr lang="en-US" altLang="zh-TW" sz="1200" dirty="0">
                <a:solidFill>
                  <a:srgbClr val="FFCCCC"/>
                </a:solidFill>
              </a:rPr>
              <a:t>Home</a:t>
            </a:r>
          </a:p>
          <a:p>
            <a:r>
              <a:rPr lang="en-US" altLang="zh-TW" sz="1400" b="1" dirty="0">
                <a:solidFill>
                  <a:srgbClr val="FFCCCC"/>
                </a:solidFill>
              </a:rPr>
              <a:t>Application: </a:t>
            </a:r>
            <a:r>
              <a:rPr lang="en-US" altLang="zh-TW" sz="1200" dirty="0">
                <a:solidFill>
                  <a:srgbClr val="FFCCCC"/>
                </a:solidFill>
              </a:rPr>
              <a:t>Remote Learning</a:t>
            </a:r>
            <a:endParaRPr lang="en-US" altLang="zh-CN" sz="1200" dirty="0">
              <a:solidFill>
                <a:srgbClr val="FFCCCC"/>
              </a:solidFill>
            </a:endParaRPr>
          </a:p>
        </p:txBody>
      </p:sp>
      <p:sp>
        <p:nvSpPr>
          <p:cNvPr id="8" name="矩形 7"/>
          <p:cNvSpPr/>
          <p:nvPr/>
        </p:nvSpPr>
        <p:spPr>
          <a:xfrm rot="16200000">
            <a:off x="-535877" y="4431863"/>
            <a:ext cx="1734770" cy="307777"/>
          </a:xfrm>
          <a:prstGeom prst="rect">
            <a:avLst/>
          </a:prstGeom>
        </p:spPr>
        <p:txBody>
          <a:bodyPr wrap="none">
            <a:spAutoFit/>
          </a:bodyPr>
          <a:lstStyle/>
          <a:p>
            <a:r>
              <a:rPr lang="en-US" altLang="zh-TW" sz="1400" b="1" dirty="0">
                <a:solidFill>
                  <a:srgbClr val="FFCCCC"/>
                </a:solidFill>
              </a:rPr>
              <a:t>Distance Learning</a:t>
            </a:r>
          </a:p>
        </p:txBody>
      </p:sp>
      <p:cxnSp>
        <p:nvCxnSpPr>
          <p:cNvPr id="33" name="直線接點 32"/>
          <p:cNvCxnSpPr/>
          <p:nvPr/>
        </p:nvCxnSpPr>
        <p:spPr>
          <a:xfrm>
            <a:off x="352425" y="-2592"/>
            <a:ext cx="0" cy="3715496"/>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sp>
        <p:nvSpPr>
          <p:cNvPr id="34" name="手繪多邊形 33"/>
          <p:cNvSpPr/>
          <p:nvPr/>
        </p:nvSpPr>
        <p:spPr>
          <a:xfrm>
            <a:off x="1092208" y="6018463"/>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FFCCC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a:t>Distance Learning</a:t>
            </a:r>
          </a:p>
        </p:txBody>
      </p:sp>
      <p:sp>
        <p:nvSpPr>
          <p:cNvPr id="2" name="矩形 1"/>
          <p:cNvSpPr/>
          <p:nvPr/>
        </p:nvSpPr>
        <p:spPr>
          <a:xfrm>
            <a:off x="6398114" y="883864"/>
            <a:ext cx="4357731"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Document Camera</a:t>
            </a:r>
            <a:r>
              <a:rPr lang="zh-TW" altLang="en-US" sz="1200" dirty="0">
                <a:solidFill>
                  <a:schemeClr val="tx1">
                    <a:lumMod val="85000"/>
                    <a:lumOff val="15000"/>
                  </a:schemeClr>
                </a:solidFill>
              </a:rPr>
              <a:t> </a:t>
            </a:r>
            <a:r>
              <a:rPr lang="en-US" altLang="zh-TW" sz="1200" dirty="0">
                <a:solidFill>
                  <a:schemeClr val="tx1">
                    <a:lumMod val="85000"/>
                    <a:lumOff val="15000"/>
                  </a:schemeClr>
                </a:solidFill>
              </a:rPr>
              <a:t>&amp;</a:t>
            </a:r>
            <a:r>
              <a:rPr lang="zh-TW" altLang="en-US" sz="1200" dirty="0">
                <a:solidFill>
                  <a:schemeClr val="tx1">
                    <a:lumMod val="85000"/>
                    <a:lumOff val="15000"/>
                  </a:schemeClr>
                </a:solidFill>
              </a:rPr>
              <a:t> </a:t>
            </a:r>
            <a:r>
              <a:rPr lang="en-US" altLang="zh-TW" sz="1200" dirty="0">
                <a:solidFill>
                  <a:schemeClr val="tx1">
                    <a:lumMod val="85000"/>
                    <a:lumOff val="15000"/>
                  </a:schemeClr>
                </a:solidFill>
              </a:rPr>
              <a:t>Video Conference Camera</a:t>
            </a:r>
          </a:p>
          <a:p>
            <a:r>
              <a:rPr lang="en-US" altLang="zh-TW" sz="1200" dirty="0">
                <a:solidFill>
                  <a:schemeClr val="tx1">
                    <a:lumMod val="85000"/>
                    <a:lumOff val="15000"/>
                  </a:schemeClr>
                </a:solidFill>
              </a:rPr>
              <a:t>For </a:t>
            </a:r>
            <a:r>
              <a:rPr lang="en-US" altLang="zh-TW" sz="1200" dirty="0" smtClean="0">
                <a:solidFill>
                  <a:schemeClr val="tx1">
                    <a:lumMod val="85000"/>
                    <a:lumOff val="15000"/>
                  </a:schemeClr>
                </a:solidFill>
              </a:rPr>
              <a:t>Filming </a:t>
            </a:r>
            <a:r>
              <a:rPr lang="en-US" altLang="zh-TW" sz="1200" dirty="0">
                <a:solidFill>
                  <a:schemeClr val="tx1">
                    <a:lumMod val="85000"/>
                    <a:lumOff val="15000"/>
                  </a:schemeClr>
                </a:solidFill>
              </a:rPr>
              <a:t>V</a:t>
            </a:r>
            <a:r>
              <a:rPr lang="en-US" altLang="zh-TW" sz="1200" dirty="0" smtClean="0">
                <a:solidFill>
                  <a:schemeClr val="tx1">
                    <a:lumMod val="85000"/>
                    <a:lumOff val="15000"/>
                  </a:schemeClr>
                </a:solidFill>
              </a:rPr>
              <a:t>ideo </a:t>
            </a:r>
            <a:r>
              <a:rPr lang="en-US" altLang="zh-TW" sz="1200" dirty="0">
                <a:solidFill>
                  <a:schemeClr val="tx1">
                    <a:lumMod val="85000"/>
                    <a:lumOff val="15000"/>
                  </a:schemeClr>
                </a:solidFill>
              </a:rPr>
              <a:t>of the </a:t>
            </a:r>
            <a:r>
              <a:rPr lang="en-US" altLang="zh-TW" sz="1200" dirty="0" smtClean="0">
                <a:solidFill>
                  <a:schemeClr val="tx1">
                    <a:lumMod val="85000"/>
                    <a:lumOff val="15000"/>
                  </a:schemeClr>
                </a:solidFill>
              </a:rPr>
              <a:t>Teacher </a:t>
            </a:r>
            <a:r>
              <a:rPr lang="en-US" altLang="zh-TW" sz="1200" dirty="0">
                <a:solidFill>
                  <a:schemeClr val="tx1">
                    <a:lumMod val="85000"/>
                    <a:lumOff val="15000"/>
                  </a:schemeClr>
                </a:solidFill>
              </a:rPr>
              <a:t>and </a:t>
            </a:r>
            <a:r>
              <a:rPr lang="en-US" altLang="zh-TW" sz="1200" dirty="0" smtClean="0">
                <a:solidFill>
                  <a:schemeClr val="tx1">
                    <a:lumMod val="85000"/>
                    <a:lumOff val="15000"/>
                  </a:schemeClr>
                </a:solidFill>
              </a:rPr>
              <a:t>Teaching </a:t>
            </a:r>
            <a:r>
              <a:rPr lang="en-US" altLang="zh-TW" sz="1200" dirty="0">
                <a:solidFill>
                  <a:schemeClr val="tx1">
                    <a:lumMod val="85000"/>
                    <a:lumOff val="15000"/>
                  </a:schemeClr>
                </a:solidFill>
              </a:rPr>
              <a:t>M</a:t>
            </a:r>
            <a:r>
              <a:rPr lang="en-US" altLang="zh-TW" sz="1200" dirty="0" smtClean="0">
                <a:solidFill>
                  <a:schemeClr val="tx1">
                    <a:lumMod val="85000"/>
                    <a:lumOff val="15000"/>
                  </a:schemeClr>
                </a:solidFill>
              </a:rPr>
              <a:t>aterial</a:t>
            </a:r>
            <a:endParaRPr lang="zh-TW" altLang="en-US" sz="1200" dirty="0"/>
          </a:p>
        </p:txBody>
      </p:sp>
      <p:sp>
        <p:nvSpPr>
          <p:cNvPr id="53" name="文字方塊 27"/>
          <p:cNvSpPr txBox="1">
            <a:spLocks noChangeArrowheads="1"/>
          </p:cNvSpPr>
          <p:nvPr/>
        </p:nvSpPr>
        <p:spPr bwMode="auto">
          <a:xfrm>
            <a:off x="9509934" y="3198337"/>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VC-B2U</a:t>
            </a:r>
            <a:endParaRPr lang="zh-TW" altLang="en-US" sz="1600" b="1" dirty="0">
              <a:latin typeface="Arial" panose="020B0604020202020204" pitchFamily="34" charset="0"/>
              <a:cs typeface="Arial" panose="020B0604020202020204" pitchFamily="34" charset="0"/>
            </a:endParaRPr>
          </a:p>
        </p:txBody>
      </p:sp>
      <p:sp>
        <p:nvSpPr>
          <p:cNvPr id="55" name="文字方塊 28"/>
          <p:cNvSpPr txBox="1">
            <a:spLocks noChangeArrowheads="1"/>
          </p:cNvSpPr>
          <p:nvPr/>
        </p:nvSpPr>
        <p:spPr bwMode="auto">
          <a:xfrm>
            <a:off x="9509934" y="3772709"/>
            <a:ext cx="256014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USB plug-and-play connectivity and tripod-ready universal clips for easy placement.</a:t>
            </a:r>
          </a:p>
        </p:txBody>
      </p:sp>
      <p:sp>
        <p:nvSpPr>
          <p:cNvPr id="56" name="矩形 55"/>
          <p:cNvSpPr/>
          <p:nvPr/>
        </p:nvSpPr>
        <p:spPr>
          <a:xfrm>
            <a:off x="9509934" y="3510681"/>
            <a:ext cx="1978875" cy="276999"/>
          </a:xfrm>
          <a:prstGeom prst="rect">
            <a:avLst/>
          </a:prstGeom>
        </p:spPr>
        <p:txBody>
          <a:bodyPr wrap="none">
            <a:spAutoFit/>
          </a:bodyPr>
          <a:lstStyle/>
          <a:p>
            <a:pPr>
              <a:spcBef>
                <a:spcPts val="600"/>
              </a:spcBef>
            </a:pPr>
            <a:r>
              <a:rPr lang="en-US" altLang="zh-TW" baseline="30000" dirty="0"/>
              <a:t>Full HD 90° FOV Webcam</a:t>
            </a:r>
          </a:p>
        </p:txBody>
      </p:sp>
      <p:sp>
        <p:nvSpPr>
          <p:cNvPr id="58" name="文字方塊 27"/>
          <p:cNvSpPr txBox="1">
            <a:spLocks noChangeArrowheads="1"/>
          </p:cNvSpPr>
          <p:nvPr/>
        </p:nvSpPr>
        <p:spPr bwMode="auto">
          <a:xfrm>
            <a:off x="6425316" y="4582096"/>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DC-F20</a:t>
            </a:r>
          </a:p>
        </p:txBody>
      </p:sp>
      <p:sp>
        <p:nvSpPr>
          <p:cNvPr id="59" name="文字方塊 28"/>
          <p:cNvSpPr txBox="1">
            <a:spLocks noChangeArrowheads="1"/>
          </p:cNvSpPr>
          <p:nvPr/>
        </p:nvSpPr>
        <p:spPr bwMode="auto">
          <a:xfrm>
            <a:off x="6434244" y="5184043"/>
            <a:ext cx="2230900"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One camera can be used in 2 ways, a document camera or a webcam.</a:t>
            </a:r>
          </a:p>
        </p:txBody>
      </p:sp>
      <p:sp>
        <p:nvSpPr>
          <p:cNvPr id="60" name="矩形 59"/>
          <p:cNvSpPr/>
          <p:nvPr/>
        </p:nvSpPr>
        <p:spPr>
          <a:xfrm>
            <a:off x="6434244" y="4895002"/>
            <a:ext cx="2326278" cy="276999"/>
          </a:xfrm>
          <a:prstGeom prst="rect">
            <a:avLst/>
          </a:prstGeom>
        </p:spPr>
        <p:txBody>
          <a:bodyPr wrap="none">
            <a:spAutoFit/>
          </a:bodyPr>
          <a:lstStyle/>
          <a:p>
            <a:pPr>
              <a:spcBef>
                <a:spcPts val="600"/>
              </a:spcBef>
            </a:pPr>
            <a:r>
              <a:rPr lang="en-US" altLang="zh-TW" baseline="30000" dirty="0"/>
              <a:t>HD/2K USB Document Camera</a:t>
            </a:r>
          </a:p>
        </p:txBody>
      </p:sp>
      <p:sp>
        <p:nvSpPr>
          <p:cNvPr id="62" name="文字方塊 27"/>
          <p:cNvSpPr txBox="1">
            <a:spLocks noChangeArrowheads="1"/>
          </p:cNvSpPr>
          <p:nvPr/>
        </p:nvSpPr>
        <p:spPr bwMode="auto">
          <a:xfrm>
            <a:off x="9509934" y="5521201"/>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VC-B11U</a:t>
            </a:r>
          </a:p>
        </p:txBody>
      </p:sp>
      <p:sp>
        <p:nvSpPr>
          <p:cNvPr id="63" name="文字方塊 28"/>
          <p:cNvSpPr txBox="1">
            <a:spLocks noChangeArrowheads="1"/>
          </p:cNvSpPr>
          <p:nvPr/>
        </p:nvSpPr>
        <p:spPr bwMode="auto">
          <a:xfrm>
            <a:off x="9509933" y="6063830"/>
            <a:ext cx="26820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Auto framing function increases the flexibility for gestures and movement while teaching.</a:t>
            </a:r>
          </a:p>
        </p:txBody>
      </p:sp>
      <p:sp>
        <p:nvSpPr>
          <p:cNvPr id="64" name="矩形 63"/>
          <p:cNvSpPr/>
          <p:nvPr/>
        </p:nvSpPr>
        <p:spPr>
          <a:xfrm>
            <a:off x="9509934" y="5824020"/>
            <a:ext cx="2154757" cy="276999"/>
          </a:xfrm>
          <a:prstGeom prst="rect">
            <a:avLst/>
          </a:prstGeom>
        </p:spPr>
        <p:txBody>
          <a:bodyPr wrap="none">
            <a:spAutoFit/>
          </a:bodyPr>
          <a:lstStyle/>
          <a:p>
            <a:pPr>
              <a:spcBef>
                <a:spcPts val="600"/>
              </a:spcBef>
            </a:pPr>
            <a:r>
              <a:rPr lang="en-US" altLang="zh-TW" baseline="30000" dirty="0"/>
              <a:t>4K USB Conference Camera</a:t>
            </a:r>
          </a:p>
        </p:txBody>
      </p:sp>
      <p:pic>
        <p:nvPicPr>
          <p:cNvPr id="67" name="Picture 2" descr="Info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6722" y="1831845"/>
            <a:ext cx="337770" cy="337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l="23841" r="28102"/>
          <a:stretch/>
        </p:blipFill>
        <p:spPr>
          <a:xfrm>
            <a:off x="7341852" y="1844783"/>
            <a:ext cx="1785683" cy="2786826"/>
          </a:xfrm>
          <a:prstGeom prst="rect">
            <a:avLst/>
          </a:prstGeom>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11904" t="14851" r="16390" b="11562"/>
          <a:stretch/>
        </p:blipFill>
        <p:spPr>
          <a:xfrm>
            <a:off x="10277717" y="4633823"/>
            <a:ext cx="1386974" cy="1067502"/>
          </a:xfrm>
          <a:prstGeom prst="rect">
            <a:avLst/>
          </a:prstGeom>
        </p:spPr>
      </p:pic>
      <p:pic>
        <p:nvPicPr>
          <p:cNvPr id="9" name="圖片 8"/>
          <p:cNvPicPr>
            <a:picLocks noChangeAspect="1"/>
          </p:cNvPicPr>
          <p:nvPr/>
        </p:nvPicPr>
        <p:blipFill rotWithShape="1">
          <a:blip r:embed="rId6">
            <a:extLst>
              <a:ext uri="{28A0092B-C50C-407E-A947-70E740481C1C}">
                <a14:useLocalDpi xmlns:a14="http://schemas.microsoft.com/office/drawing/2010/main" val="0"/>
              </a:ext>
            </a:extLst>
          </a:blip>
          <a:srcRect l="19957" t="25216" r="30078" b="7758"/>
          <a:stretch/>
        </p:blipFill>
        <p:spPr>
          <a:xfrm>
            <a:off x="10462405" y="2043343"/>
            <a:ext cx="1277885" cy="1285677"/>
          </a:xfrm>
          <a:prstGeom prst="rect">
            <a:avLst/>
          </a:prstGeom>
        </p:spPr>
      </p:pic>
      <p:pic>
        <p:nvPicPr>
          <p:cNvPr id="73" name="圖片 72"/>
          <p:cNvPicPr>
            <a:picLocks noChangeAspect="1"/>
          </p:cNvPicPr>
          <p:nvPr/>
        </p:nvPicPr>
        <p:blipFill rotWithShape="1">
          <a:blip r:embed="rId7"/>
          <a:srcRect l="7616" r="6213" b="306"/>
          <a:stretch/>
        </p:blipFill>
        <p:spPr>
          <a:xfrm>
            <a:off x="704850" y="-8274"/>
            <a:ext cx="5324107" cy="5832294"/>
          </a:xfrm>
          <a:prstGeom prst="rect">
            <a:avLst/>
          </a:prstGeom>
        </p:spPr>
      </p:pic>
      <p:pic>
        <p:nvPicPr>
          <p:cNvPr id="74" name="Picture 2" descr="Info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260" y="1662960"/>
            <a:ext cx="337770" cy="337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6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2591"/>
            <a:ext cx="6032163" cy="686059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片 6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55" y="0"/>
            <a:ext cx="5517813" cy="6858000"/>
          </a:xfrm>
          <a:prstGeom prst="rect">
            <a:avLst/>
          </a:prstGeom>
        </p:spPr>
      </p:pic>
      <p:sp>
        <p:nvSpPr>
          <p:cNvPr id="30" name="矩形 29"/>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rot="16200000">
            <a:off x="-606128" y="1068788"/>
            <a:ext cx="1734770" cy="307777"/>
          </a:xfrm>
          <a:prstGeom prst="rect">
            <a:avLst/>
          </a:prstGeom>
        </p:spPr>
        <p:txBody>
          <a:bodyPr wrap="none">
            <a:spAutoFit/>
          </a:bodyPr>
          <a:lstStyle/>
          <a:p>
            <a:r>
              <a:rPr lang="en-US" altLang="zh-TW" sz="1400" b="1" dirty="0">
                <a:solidFill>
                  <a:srgbClr val="FFCCCC"/>
                </a:solidFill>
              </a:rPr>
              <a:t>Distance Learning</a:t>
            </a:r>
            <a:endParaRPr lang="zh-TW" altLang="en-US" sz="1400" b="1" dirty="0">
              <a:solidFill>
                <a:srgbClr val="FFCCCC"/>
              </a:solidFill>
            </a:endParaRPr>
          </a:p>
        </p:txBody>
      </p:sp>
      <p:cxnSp>
        <p:nvCxnSpPr>
          <p:cNvPr id="53" name="直線接點 52"/>
          <p:cNvCxnSpPr/>
          <p:nvPr/>
        </p:nvCxnSpPr>
        <p:spPr>
          <a:xfrm>
            <a:off x="247650" y="2343150"/>
            <a:ext cx="0" cy="4514850"/>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17392" y="5638800"/>
            <a:ext cx="3134800" cy="122670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651416" y="5907931"/>
            <a:ext cx="2866751" cy="707886"/>
          </a:xfrm>
          <a:prstGeom prst="rect">
            <a:avLst/>
          </a:prstGeom>
          <a:noFill/>
        </p:spPr>
        <p:txBody>
          <a:bodyPr wrap="square" rtlCol="0">
            <a:spAutoFit/>
          </a:bodyPr>
          <a:lstStyle/>
          <a:p>
            <a:r>
              <a:rPr lang="en-US" altLang="zh-TW" sz="1400" b="1" dirty="0"/>
              <a:t>Scene:</a:t>
            </a:r>
            <a:r>
              <a:rPr lang="en-US" altLang="zh-TW" sz="1400" dirty="0"/>
              <a:t> </a:t>
            </a:r>
            <a:r>
              <a:rPr lang="en-US" altLang="zh-TW" sz="1200" dirty="0"/>
              <a:t>Students’ Home</a:t>
            </a:r>
          </a:p>
          <a:p>
            <a:r>
              <a:rPr lang="en-US" altLang="zh-TW" sz="1400" b="1" dirty="0"/>
              <a:t>Application: </a:t>
            </a:r>
            <a:br>
              <a:rPr lang="en-US" altLang="zh-TW" sz="1400" b="1" dirty="0"/>
            </a:br>
            <a:r>
              <a:rPr lang="en-US" altLang="zh-TW" sz="1200" dirty="0"/>
              <a:t>Remote Learning</a:t>
            </a:r>
          </a:p>
        </p:txBody>
      </p:sp>
      <p:sp>
        <p:nvSpPr>
          <p:cNvPr id="42" name="手繪多邊形 41"/>
          <p:cNvSpPr/>
          <p:nvPr/>
        </p:nvSpPr>
        <p:spPr>
          <a:xfrm>
            <a:off x="3191393" y="5862268"/>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CC00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a:t>Distance Learning</a:t>
            </a:r>
            <a:endParaRPr lang="zh-TW" altLang="en-US" sz="2400" b="1" dirty="0"/>
          </a:p>
        </p:txBody>
      </p:sp>
      <p:sp>
        <p:nvSpPr>
          <p:cNvPr id="48" name="矩形 47"/>
          <p:cNvSpPr/>
          <p:nvPr/>
        </p:nvSpPr>
        <p:spPr>
          <a:xfrm>
            <a:off x="6398114" y="883864"/>
            <a:ext cx="5535939"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PTZ Camera &amp;</a:t>
            </a:r>
            <a:r>
              <a:rPr lang="zh-TW" altLang="en-US" sz="1200" dirty="0">
                <a:solidFill>
                  <a:schemeClr val="tx1">
                    <a:lumMod val="85000"/>
                    <a:lumOff val="15000"/>
                  </a:schemeClr>
                </a:solidFill>
              </a:rPr>
              <a:t> </a:t>
            </a:r>
            <a:r>
              <a:rPr lang="en-US" altLang="zh-TW" sz="1200" dirty="0">
                <a:solidFill>
                  <a:schemeClr val="tx1">
                    <a:lumMod val="85000"/>
                    <a:lumOff val="15000"/>
                  </a:schemeClr>
                </a:solidFill>
              </a:rPr>
              <a:t>Video Conference Camera &amp; Document Camera</a:t>
            </a:r>
          </a:p>
          <a:p>
            <a:r>
              <a:rPr lang="en-US" altLang="zh-TW" sz="1200" dirty="0">
                <a:solidFill>
                  <a:schemeClr val="tx1">
                    <a:lumMod val="85000"/>
                    <a:lumOff val="15000"/>
                  </a:schemeClr>
                </a:solidFill>
              </a:rPr>
              <a:t>For </a:t>
            </a:r>
            <a:r>
              <a:rPr lang="en-US" altLang="zh-TW" sz="1200" dirty="0" smtClean="0">
                <a:solidFill>
                  <a:schemeClr val="tx1">
                    <a:lumMod val="85000"/>
                    <a:lumOff val="15000"/>
                  </a:schemeClr>
                </a:solidFill>
              </a:rPr>
              <a:t>Filming </a:t>
            </a:r>
            <a:r>
              <a:rPr lang="en-US" altLang="zh-TW" sz="1200" dirty="0">
                <a:solidFill>
                  <a:schemeClr val="tx1">
                    <a:lumMod val="85000"/>
                    <a:lumOff val="15000"/>
                  </a:schemeClr>
                </a:solidFill>
              </a:rPr>
              <a:t>V</a:t>
            </a:r>
            <a:r>
              <a:rPr lang="en-US" altLang="zh-TW" sz="1200" dirty="0" smtClean="0">
                <a:solidFill>
                  <a:schemeClr val="tx1">
                    <a:lumMod val="85000"/>
                    <a:lumOff val="15000"/>
                  </a:schemeClr>
                </a:solidFill>
              </a:rPr>
              <a:t>ideo </a:t>
            </a:r>
            <a:r>
              <a:rPr lang="en-US" altLang="zh-TW" sz="1200" dirty="0">
                <a:solidFill>
                  <a:schemeClr val="tx1">
                    <a:lumMod val="85000"/>
                    <a:lumOff val="15000"/>
                  </a:schemeClr>
                </a:solidFill>
              </a:rPr>
              <a:t>of the </a:t>
            </a:r>
            <a:r>
              <a:rPr lang="en-US" altLang="zh-TW" sz="1200" dirty="0" smtClean="0">
                <a:solidFill>
                  <a:schemeClr val="tx1">
                    <a:lumMod val="85000"/>
                    <a:lumOff val="15000"/>
                  </a:schemeClr>
                </a:solidFill>
              </a:rPr>
              <a:t>Teacher </a:t>
            </a:r>
            <a:r>
              <a:rPr lang="en-US" altLang="zh-TW" sz="1200" dirty="0">
                <a:solidFill>
                  <a:schemeClr val="tx1">
                    <a:lumMod val="85000"/>
                    <a:lumOff val="15000"/>
                  </a:schemeClr>
                </a:solidFill>
              </a:rPr>
              <a:t>and Instructional Material</a:t>
            </a:r>
            <a:endParaRPr lang="zh-TW" altLang="en-US" sz="1200" dirty="0"/>
          </a:p>
        </p:txBody>
      </p:sp>
      <p:pic>
        <p:nvPicPr>
          <p:cNvPr id="32" name="圖片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3727" y="4502279"/>
            <a:ext cx="1430122" cy="1072592"/>
          </a:xfrm>
          <a:prstGeom prst="rect">
            <a:avLst/>
          </a:prstGeom>
        </p:spPr>
      </p:pic>
      <p:sp>
        <p:nvSpPr>
          <p:cNvPr id="33" name="文字方塊 27"/>
          <p:cNvSpPr txBox="1">
            <a:spLocks noChangeArrowheads="1"/>
          </p:cNvSpPr>
          <p:nvPr/>
        </p:nvSpPr>
        <p:spPr bwMode="auto">
          <a:xfrm>
            <a:off x="9461626"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DC136</a:t>
            </a:r>
          </a:p>
        </p:txBody>
      </p:sp>
      <p:sp>
        <p:nvSpPr>
          <p:cNvPr id="36" name="矩形 35"/>
          <p:cNvSpPr/>
          <p:nvPr/>
        </p:nvSpPr>
        <p:spPr>
          <a:xfrm>
            <a:off x="9493532" y="3319328"/>
            <a:ext cx="2429119" cy="276999"/>
          </a:xfrm>
          <a:prstGeom prst="rect">
            <a:avLst/>
          </a:prstGeom>
        </p:spPr>
        <p:txBody>
          <a:bodyPr wrap="square">
            <a:spAutoFit/>
          </a:bodyPr>
          <a:lstStyle/>
          <a:p>
            <a:pPr>
              <a:spcBef>
                <a:spcPts val="600"/>
              </a:spcBef>
            </a:pPr>
            <a:r>
              <a:rPr lang="en-US" altLang="zh-TW" sz="1200" dirty="0"/>
              <a:t>4K USB Document Camera</a:t>
            </a:r>
          </a:p>
        </p:txBody>
      </p:sp>
      <p:sp>
        <p:nvSpPr>
          <p:cNvPr id="40" name="文字方塊 27"/>
          <p:cNvSpPr txBox="1">
            <a:spLocks noChangeArrowheads="1"/>
          </p:cNvSpPr>
          <p:nvPr/>
        </p:nvSpPr>
        <p:spPr bwMode="auto">
          <a:xfrm>
            <a:off x="6578064" y="5423710"/>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1" dirty="0">
                <a:solidFill>
                  <a:schemeClr val="dk1"/>
                </a:solidFill>
                <a:latin typeface="Arial"/>
                <a:ea typeface="Arial"/>
                <a:cs typeface="Arial"/>
                <a:sym typeface="Arial"/>
              </a:rPr>
              <a:t>VC-R30</a:t>
            </a:r>
          </a:p>
        </p:txBody>
      </p:sp>
      <p:sp>
        <p:nvSpPr>
          <p:cNvPr id="41" name="文字方塊 28"/>
          <p:cNvSpPr txBox="1">
            <a:spLocks noChangeArrowheads="1"/>
          </p:cNvSpPr>
          <p:nvPr/>
        </p:nvSpPr>
        <p:spPr bwMode="auto">
          <a:xfrm>
            <a:off x="6578062" y="6017138"/>
            <a:ext cx="226249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USB-out for easy connectivity for a small to medium size classroom.</a:t>
            </a:r>
          </a:p>
        </p:txBody>
      </p:sp>
      <p:sp>
        <p:nvSpPr>
          <p:cNvPr id="44" name="矩形 43"/>
          <p:cNvSpPr/>
          <p:nvPr/>
        </p:nvSpPr>
        <p:spPr>
          <a:xfrm>
            <a:off x="6578064" y="5757009"/>
            <a:ext cx="1470724" cy="276999"/>
          </a:xfrm>
          <a:prstGeom prst="rect">
            <a:avLst/>
          </a:prstGeom>
        </p:spPr>
        <p:txBody>
          <a:bodyPr wrap="none">
            <a:spAutoFit/>
          </a:bodyPr>
          <a:lstStyle/>
          <a:p>
            <a:pPr>
              <a:spcBef>
                <a:spcPts val="600"/>
              </a:spcBef>
            </a:pPr>
            <a:r>
              <a:rPr lang="en-US" altLang="zh-TW" baseline="30000" dirty="0"/>
              <a:t>Full HD IP Camera</a:t>
            </a:r>
          </a:p>
        </p:txBody>
      </p:sp>
      <p:sp>
        <p:nvSpPr>
          <p:cNvPr id="52" name="文字方塊 27"/>
          <p:cNvSpPr txBox="1">
            <a:spLocks noChangeArrowheads="1"/>
          </p:cNvSpPr>
          <p:nvPr/>
        </p:nvSpPr>
        <p:spPr bwMode="auto">
          <a:xfrm>
            <a:off x="9087393" y="5423710"/>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VC-B30U</a:t>
            </a:r>
          </a:p>
        </p:txBody>
      </p:sp>
      <p:sp>
        <p:nvSpPr>
          <p:cNvPr id="56" name="文字方塊 28"/>
          <p:cNvSpPr txBox="1">
            <a:spLocks noChangeArrowheads="1"/>
          </p:cNvSpPr>
          <p:nvPr/>
        </p:nvSpPr>
        <p:spPr bwMode="auto">
          <a:xfrm>
            <a:off x="9087393" y="6007720"/>
            <a:ext cx="197842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12x zoom and </a:t>
            </a:r>
            <a:r>
              <a:rPr lang="en-US" altLang="zh-TW" dirty="0"/>
              <a:t>smooth PTZ functionality.</a:t>
            </a:r>
            <a:endParaRPr lang="en-US" altLang="zh-TW" dirty="0">
              <a:sym typeface="Calibri"/>
            </a:endParaRPr>
          </a:p>
        </p:txBody>
      </p:sp>
      <p:sp>
        <p:nvSpPr>
          <p:cNvPr id="57" name="矩形 56"/>
          <p:cNvSpPr/>
          <p:nvPr/>
        </p:nvSpPr>
        <p:spPr>
          <a:xfrm>
            <a:off x="9087393" y="5693160"/>
            <a:ext cx="1978427" cy="276999"/>
          </a:xfrm>
          <a:prstGeom prst="rect">
            <a:avLst/>
          </a:prstGeom>
        </p:spPr>
        <p:txBody>
          <a:bodyPr wrap="none">
            <a:spAutoFit/>
          </a:bodyPr>
          <a:lstStyle/>
          <a:p>
            <a:pPr>
              <a:spcBef>
                <a:spcPts val="600"/>
              </a:spcBef>
            </a:pPr>
            <a:r>
              <a:rPr lang="en-US" altLang="zh-TW" sz="1200" dirty="0"/>
              <a:t>Full HD USB PTZ Camera</a:t>
            </a:r>
          </a:p>
        </p:txBody>
      </p:sp>
      <p:sp>
        <p:nvSpPr>
          <p:cNvPr id="59" name="文字方塊 28"/>
          <p:cNvSpPr txBox="1">
            <a:spLocks noChangeArrowheads="1"/>
          </p:cNvSpPr>
          <p:nvPr/>
        </p:nvSpPr>
        <p:spPr bwMode="auto">
          <a:xfrm>
            <a:off x="9493532" y="3608717"/>
            <a:ext cx="2063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With the flexible gooseneck design that can capture the image in multi-angles with a close-up.</a:t>
            </a:r>
          </a:p>
        </p:txBody>
      </p:sp>
      <p:sp>
        <p:nvSpPr>
          <p:cNvPr id="62" name="文字方塊 27"/>
          <p:cNvSpPr txBox="1">
            <a:spLocks noChangeArrowheads="1"/>
          </p:cNvSpPr>
          <p:nvPr/>
        </p:nvSpPr>
        <p:spPr bwMode="auto">
          <a:xfrm>
            <a:off x="6883923"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MS-10</a:t>
            </a:r>
            <a:endParaRPr lang="zh-TW" altLang="en-US" sz="1600" b="1" dirty="0">
              <a:latin typeface="Arial" panose="020B0604020202020204" pitchFamily="34" charset="0"/>
              <a:cs typeface="Arial" panose="020B0604020202020204" pitchFamily="34" charset="0"/>
            </a:endParaRPr>
          </a:p>
        </p:txBody>
      </p:sp>
      <p:sp>
        <p:nvSpPr>
          <p:cNvPr id="63" name="文字方塊 28"/>
          <p:cNvSpPr txBox="1">
            <a:spLocks noChangeArrowheads="1"/>
          </p:cNvSpPr>
          <p:nvPr/>
        </p:nvSpPr>
        <p:spPr bwMode="auto">
          <a:xfrm>
            <a:off x="6875109" y="3617683"/>
            <a:ext cx="2178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4K</a:t>
            </a:r>
            <a:r>
              <a:rPr lang="zh-TW" altLang="en-US" dirty="0">
                <a:sym typeface="Calibri"/>
              </a:rPr>
              <a:t> </a:t>
            </a:r>
            <a:r>
              <a:rPr lang="en-US" altLang="zh-TW" dirty="0">
                <a:sym typeface="Calibri"/>
              </a:rPr>
              <a:t>image quality, echo cancellation and noise suppression help to deliver clear teaching content.</a:t>
            </a:r>
          </a:p>
        </p:txBody>
      </p:sp>
      <p:sp>
        <p:nvSpPr>
          <p:cNvPr id="64" name="矩形 63"/>
          <p:cNvSpPr/>
          <p:nvPr/>
        </p:nvSpPr>
        <p:spPr>
          <a:xfrm>
            <a:off x="6880043" y="3385991"/>
            <a:ext cx="1510798" cy="276999"/>
          </a:xfrm>
          <a:prstGeom prst="rect">
            <a:avLst/>
          </a:prstGeom>
        </p:spPr>
        <p:txBody>
          <a:bodyPr wrap="none">
            <a:spAutoFit/>
          </a:bodyPr>
          <a:lstStyle/>
          <a:p>
            <a:pPr>
              <a:spcBef>
                <a:spcPts val="600"/>
              </a:spcBef>
            </a:pPr>
            <a:r>
              <a:rPr lang="en-US" altLang="zh-TW" baseline="30000" dirty="0"/>
              <a:t>4K Video </a:t>
            </a:r>
            <a:r>
              <a:rPr lang="en-US" altLang="zh-TW" baseline="30000" dirty="0" err="1"/>
              <a:t>Soundbar</a:t>
            </a:r>
            <a:endParaRPr lang="en-US" altLang="zh-TW" baseline="30000" dirty="0"/>
          </a:p>
        </p:txBody>
      </p:sp>
      <p:pic>
        <p:nvPicPr>
          <p:cNvPr id="65" name="Picture 2" descr="Info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5894" y="1784921"/>
            <a:ext cx="323026" cy="3230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6" name="Picture 2" descr="Info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236" y="1232251"/>
            <a:ext cx="202699" cy="2026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9" name="Picture 2" descr="Info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055" y="193778"/>
            <a:ext cx="202699" cy="2026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2" descr="Info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7336" y="1275058"/>
            <a:ext cx="202699" cy="2026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rotWithShape="1">
          <a:blip r:embed="rId6">
            <a:extLst>
              <a:ext uri="{28A0092B-C50C-407E-A947-70E740481C1C}">
                <a14:useLocalDpi xmlns:a14="http://schemas.microsoft.com/office/drawing/2010/main" val="0"/>
              </a:ext>
            </a:extLst>
          </a:blip>
          <a:srcRect t="27615" b="23638"/>
          <a:stretch/>
        </p:blipFill>
        <p:spPr>
          <a:xfrm>
            <a:off x="6897755" y="2163109"/>
            <a:ext cx="2156166" cy="790576"/>
          </a:xfrm>
          <a:prstGeom prst="rect">
            <a:avLst/>
          </a:prstGeom>
        </p:spPr>
      </p:pic>
      <p:pic>
        <p:nvPicPr>
          <p:cNvPr id="6" name="圖片 5"/>
          <p:cNvPicPr>
            <a:picLocks noChangeAspect="1"/>
          </p:cNvPicPr>
          <p:nvPr/>
        </p:nvPicPr>
        <p:blipFill rotWithShape="1">
          <a:blip r:embed="rId7" cstate="print">
            <a:extLst>
              <a:ext uri="{28A0092B-C50C-407E-A947-70E740481C1C}">
                <a14:useLocalDpi xmlns:a14="http://schemas.microsoft.com/office/drawing/2010/main" val="0"/>
              </a:ext>
            </a:extLst>
          </a:blip>
          <a:srcRect t="15771" b="16253"/>
          <a:stretch/>
        </p:blipFill>
        <p:spPr>
          <a:xfrm>
            <a:off x="9761582" y="2090062"/>
            <a:ext cx="1686550" cy="1146444"/>
          </a:xfrm>
          <a:prstGeom prst="rect">
            <a:avLst/>
          </a:prstGeom>
        </p:spPr>
      </p:pic>
      <p:pic>
        <p:nvPicPr>
          <p:cNvPr id="7" name="圖片 6"/>
          <p:cNvPicPr>
            <a:picLocks noChangeAspect="1"/>
          </p:cNvPicPr>
          <p:nvPr/>
        </p:nvPicPr>
        <p:blipFill rotWithShape="1">
          <a:blip r:embed="rId8">
            <a:extLst>
              <a:ext uri="{28A0092B-C50C-407E-A947-70E740481C1C}">
                <a14:useLocalDpi xmlns:a14="http://schemas.microsoft.com/office/drawing/2010/main" val="0"/>
              </a:ext>
            </a:extLst>
          </a:blip>
          <a:srcRect l="15473" t="17184" r="16890" b="15179"/>
          <a:stretch/>
        </p:blipFill>
        <p:spPr>
          <a:xfrm>
            <a:off x="10089603" y="4438107"/>
            <a:ext cx="1638300" cy="1228725"/>
          </a:xfrm>
          <a:prstGeom prst="rect">
            <a:avLst/>
          </a:prstGeom>
        </p:spPr>
      </p:pic>
    </p:spTree>
    <p:extLst>
      <p:ext uri="{BB962C8B-B14F-4D97-AF65-F5344CB8AC3E}">
        <p14:creationId xmlns:p14="http://schemas.microsoft.com/office/powerpoint/2010/main" val="52408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1693" y="4258770"/>
            <a:ext cx="1897101" cy="1422826"/>
          </a:xfrm>
          <a:prstGeom prst="rect">
            <a:avLst/>
          </a:prstGeom>
        </p:spPr>
      </p:pic>
      <p:sp>
        <p:nvSpPr>
          <p:cNvPr id="7" name="矩形 6"/>
          <p:cNvSpPr/>
          <p:nvPr/>
        </p:nvSpPr>
        <p:spPr>
          <a:xfrm>
            <a:off x="0" y="-2592"/>
            <a:ext cx="6032163" cy="686059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p:cNvSpPr txBox="1"/>
          <p:nvPr/>
        </p:nvSpPr>
        <p:spPr>
          <a:xfrm>
            <a:off x="1477363" y="6018463"/>
            <a:ext cx="4191921" cy="523220"/>
          </a:xfrm>
          <a:prstGeom prst="rect">
            <a:avLst/>
          </a:prstGeom>
          <a:noFill/>
        </p:spPr>
        <p:txBody>
          <a:bodyPr wrap="square" rtlCol="0">
            <a:spAutoFit/>
          </a:bodyPr>
          <a:lstStyle/>
          <a:p>
            <a:r>
              <a:rPr lang="en-US" altLang="zh-TW" sz="1400" b="1" dirty="0">
                <a:solidFill>
                  <a:srgbClr val="FFCCCC"/>
                </a:solidFill>
              </a:rPr>
              <a:t>Scene:</a:t>
            </a:r>
            <a:r>
              <a:rPr lang="en-US" altLang="zh-TW" sz="1400" dirty="0">
                <a:solidFill>
                  <a:srgbClr val="FFCCCC"/>
                </a:solidFill>
              </a:rPr>
              <a:t> </a:t>
            </a:r>
            <a:r>
              <a:rPr lang="en-US" altLang="zh-TW" sz="1200" dirty="0" smtClean="0">
                <a:solidFill>
                  <a:srgbClr val="FFCCCC"/>
                </a:solidFill>
              </a:rPr>
              <a:t>Auditorium</a:t>
            </a:r>
            <a:endParaRPr lang="en-US" altLang="zh-TW" sz="1200" dirty="0">
              <a:solidFill>
                <a:srgbClr val="FFCCCC"/>
              </a:solidFill>
            </a:endParaRPr>
          </a:p>
          <a:p>
            <a:r>
              <a:rPr lang="en-US" altLang="zh-TW" sz="1400" b="1" dirty="0">
                <a:solidFill>
                  <a:srgbClr val="FFCCCC"/>
                </a:solidFill>
              </a:rPr>
              <a:t>Application: </a:t>
            </a:r>
            <a:r>
              <a:rPr lang="en-US" altLang="zh-TW" sz="1200" dirty="0">
                <a:solidFill>
                  <a:srgbClr val="FFCCCC"/>
                </a:solidFill>
              </a:rPr>
              <a:t>Record and Live-stream </a:t>
            </a:r>
            <a:r>
              <a:rPr lang="en-US" altLang="zh-TW" sz="1200" dirty="0" smtClean="0">
                <a:solidFill>
                  <a:srgbClr val="FFCCCC"/>
                </a:solidFill>
              </a:rPr>
              <a:t>Events</a:t>
            </a:r>
            <a:endParaRPr lang="en-US" altLang="zh-TW" sz="1200" dirty="0">
              <a:solidFill>
                <a:srgbClr val="FFCCCC"/>
              </a:solidFill>
            </a:endParaRPr>
          </a:p>
        </p:txBody>
      </p:sp>
      <p:sp>
        <p:nvSpPr>
          <p:cNvPr id="8" name="矩形 7"/>
          <p:cNvSpPr/>
          <p:nvPr/>
        </p:nvSpPr>
        <p:spPr>
          <a:xfrm rot="16200000">
            <a:off x="-238520" y="4210400"/>
            <a:ext cx="1140056" cy="307777"/>
          </a:xfrm>
          <a:prstGeom prst="rect">
            <a:avLst/>
          </a:prstGeom>
        </p:spPr>
        <p:txBody>
          <a:bodyPr wrap="none">
            <a:spAutoFit/>
          </a:bodyPr>
          <a:lstStyle/>
          <a:p>
            <a:r>
              <a:rPr lang="en-US" altLang="zh-TW" sz="1400" b="1" dirty="0" smtClean="0">
                <a:solidFill>
                  <a:srgbClr val="FFCCCC"/>
                </a:solidFill>
              </a:rPr>
              <a:t>Auditorium</a:t>
            </a:r>
            <a:endParaRPr lang="zh-TW" altLang="en-US" sz="1400" b="1" dirty="0">
              <a:solidFill>
                <a:srgbClr val="FFCCCC"/>
              </a:solidFill>
            </a:endParaRPr>
          </a:p>
        </p:txBody>
      </p:sp>
      <p:cxnSp>
        <p:nvCxnSpPr>
          <p:cNvPr id="33" name="直線接點 32"/>
          <p:cNvCxnSpPr/>
          <p:nvPr/>
        </p:nvCxnSpPr>
        <p:spPr>
          <a:xfrm>
            <a:off x="352425" y="-2592"/>
            <a:ext cx="0" cy="3715496"/>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sp>
        <p:nvSpPr>
          <p:cNvPr id="34" name="手繪多邊形 33"/>
          <p:cNvSpPr/>
          <p:nvPr/>
        </p:nvSpPr>
        <p:spPr>
          <a:xfrm>
            <a:off x="1092208" y="6018463"/>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FFCCC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文字方塊 27"/>
          <p:cNvSpPr txBox="1">
            <a:spLocks noChangeArrowheads="1"/>
          </p:cNvSpPr>
          <p:nvPr/>
        </p:nvSpPr>
        <p:spPr bwMode="auto">
          <a:xfrm>
            <a:off x="6384588" y="396477"/>
            <a:ext cx="24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smtClean="0"/>
              <a:t>Auditorium</a:t>
            </a:r>
            <a:endParaRPr lang="zh-TW" altLang="en-US" sz="2400" b="1" dirty="0"/>
          </a:p>
        </p:txBody>
      </p:sp>
      <p:sp>
        <p:nvSpPr>
          <p:cNvPr id="12" name="矩形 11"/>
          <p:cNvSpPr/>
          <p:nvPr/>
        </p:nvSpPr>
        <p:spPr>
          <a:xfrm>
            <a:off x="6398114" y="883864"/>
            <a:ext cx="4355231"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PTZ</a:t>
            </a:r>
            <a:r>
              <a:rPr lang="zh-TW" altLang="en-US" sz="1200" dirty="0">
                <a:solidFill>
                  <a:schemeClr val="tx1">
                    <a:lumMod val="85000"/>
                    <a:lumOff val="15000"/>
                  </a:schemeClr>
                </a:solidFill>
              </a:rPr>
              <a:t> </a:t>
            </a:r>
            <a:r>
              <a:rPr lang="en-US" altLang="zh-TW" sz="1200" dirty="0">
                <a:solidFill>
                  <a:schemeClr val="tx1">
                    <a:lumMod val="85000"/>
                    <a:lumOff val="15000"/>
                  </a:schemeClr>
                </a:solidFill>
              </a:rPr>
              <a:t>Camera &amp; Tracking Camera</a:t>
            </a:r>
            <a:r>
              <a:rPr lang="en-US" altLang="zh-TW" sz="1400" dirty="0">
                <a:solidFill>
                  <a:schemeClr val="tx1">
                    <a:lumMod val="85000"/>
                    <a:lumOff val="15000"/>
                  </a:schemeClr>
                </a:solidFill>
              </a:rPr>
              <a:t> </a:t>
            </a:r>
            <a:r>
              <a:rPr lang="en-US" altLang="zh-TW" sz="1200" dirty="0">
                <a:solidFill>
                  <a:schemeClr val="tx1">
                    <a:lumMod val="85000"/>
                    <a:lumOff val="15000"/>
                  </a:schemeClr>
                </a:solidFill>
              </a:rPr>
              <a:t>&amp; Box Camera</a:t>
            </a:r>
            <a:endParaRPr lang="en-US" altLang="zh-CN" sz="1200" dirty="0">
              <a:solidFill>
                <a:schemeClr val="tx1">
                  <a:lumMod val="85000"/>
                  <a:lumOff val="15000"/>
                </a:schemeClr>
              </a:solidFill>
            </a:endParaRPr>
          </a:p>
          <a:p>
            <a:r>
              <a:rPr lang="en-US" altLang="zh-TW" sz="1200" dirty="0">
                <a:solidFill>
                  <a:schemeClr val="tx1">
                    <a:lumMod val="85000"/>
                    <a:lumOff val="15000"/>
                  </a:schemeClr>
                </a:solidFill>
              </a:rPr>
              <a:t>For Effectively Tracking People and Filming a Live </a:t>
            </a:r>
            <a:r>
              <a:rPr lang="en-US" altLang="zh-TW" sz="1200" dirty="0" smtClean="0">
                <a:solidFill>
                  <a:schemeClr val="tx1">
                    <a:lumMod val="85000"/>
                    <a:lumOff val="15000"/>
                  </a:schemeClr>
                </a:solidFill>
              </a:rPr>
              <a:t>Events</a:t>
            </a:r>
            <a:endParaRPr lang="zh-TW" altLang="en-US" sz="1200" dirty="0"/>
          </a:p>
        </p:txBody>
      </p:sp>
      <p:sp>
        <p:nvSpPr>
          <p:cNvPr id="13" name="文字方塊 27"/>
          <p:cNvSpPr txBox="1">
            <a:spLocks noChangeArrowheads="1"/>
          </p:cNvSpPr>
          <p:nvPr/>
        </p:nvSpPr>
        <p:spPr bwMode="auto">
          <a:xfrm>
            <a:off x="9654775"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VC-TA50</a:t>
            </a:r>
          </a:p>
        </p:txBody>
      </p:sp>
      <p:sp>
        <p:nvSpPr>
          <p:cNvPr id="14" name="矩形 13"/>
          <p:cNvSpPr/>
          <p:nvPr/>
        </p:nvSpPr>
        <p:spPr>
          <a:xfrm>
            <a:off x="9686681" y="3426053"/>
            <a:ext cx="2227597" cy="276999"/>
          </a:xfrm>
          <a:prstGeom prst="rect">
            <a:avLst/>
          </a:prstGeom>
        </p:spPr>
        <p:txBody>
          <a:bodyPr wrap="none">
            <a:spAutoFit/>
          </a:bodyPr>
          <a:lstStyle/>
          <a:p>
            <a:pPr>
              <a:spcBef>
                <a:spcPts val="600"/>
              </a:spcBef>
            </a:pPr>
            <a:r>
              <a:rPr lang="it-IT" altLang="zh-TW" baseline="30000" dirty="0"/>
              <a:t>AI Auto Tracking PTZ Camera</a:t>
            </a:r>
            <a:endParaRPr lang="en-US" altLang="zh-TW" baseline="30000" dirty="0"/>
          </a:p>
        </p:txBody>
      </p:sp>
      <p:sp>
        <p:nvSpPr>
          <p:cNvPr id="15" name="文字方塊 28"/>
          <p:cNvSpPr txBox="1">
            <a:spLocks noChangeArrowheads="1"/>
          </p:cNvSpPr>
          <p:nvPr/>
        </p:nvSpPr>
        <p:spPr bwMode="auto">
          <a:xfrm>
            <a:off x="9686681" y="3665723"/>
            <a:ext cx="206340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t>Follow a person while keeping the face in sharp focus.</a:t>
            </a:r>
            <a:endParaRPr lang="en-US" altLang="zh-TW" dirty="0">
              <a:sym typeface="Calibri"/>
            </a:endParaRPr>
          </a:p>
        </p:txBody>
      </p:sp>
      <p:pic>
        <p:nvPicPr>
          <p:cNvPr id="16" name="圖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4775" y="1582353"/>
            <a:ext cx="2078942" cy="1559207"/>
          </a:xfrm>
          <a:prstGeom prst="rect">
            <a:avLst/>
          </a:prstGeom>
        </p:spPr>
      </p:pic>
      <p:pic>
        <p:nvPicPr>
          <p:cNvPr id="17" name="圖片 16"/>
          <p:cNvPicPr>
            <a:picLocks noChangeAspect="1"/>
          </p:cNvPicPr>
          <p:nvPr/>
        </p:nvPicPr>
        <p:blipFill rotWithShape="1">
          <a:blip r:embed="rId5" cstate="print">
            <a:extLst>
              <a:ext uri="{28A0092B-C50C-407E-A947-70E740481C1C}">
                <a14:useLocalDpi xmlns:a14="http://schemas.microsoft.com/office/drawing/2010/main" val="0"/>
              </a:ext>
            </a:extLst>
          </a:blip>
          <a:srcRect l="21740" r="25073"/>
          <a:stretch/>
        </p:blipFill>
        <p:spPr>
          <a:xfrm>
            <a:off x="7775209" y="1625418"/>
            <a:ext cx="1312389" cy="1388384"/>
          </a:xfrm>
          <a:prstGeom prst="rect">
            <a:avLst/>
          </a:prstGeom>
        </p:spPr>
      </p:pic>
      <p:sp>
        <p:nvSpPr>
          <p:cNvPr id="18" name="文字方塊 27"/>
          <p:cNvSpPr txBox="1">
            <a:spLocks noChangeArrowheads="1"/>
          </p:cNvSpPr>
          <p:nvPr/>
        </p:nvSpPr>
        <p:spPr bwMode="auto">
          <a:xfrm>
            <a:off x="7109225" y="3038329"/>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TW" sz="1600" b="1" dirty="0">
                <a:latin typeface="Arial" panose="020B0604020202020204" pitchFamily="34" charset="0"/>
                <a:cs typeface="Arial" panose="020B0604020202020204" pitchFamily="34" charset="0"/>
              </a:rPr>
              <a:t>VC-TR40</a:t>
            </a:r>
            <a:endParaRPr lang="zh-TW" altLang="en-US" sz="1600" b="1" dirty="0">
              <a:latin typeface="Arial" panose="020B0604020202020204" pitchFamily="34" charset="0"/>
              <a:cs typeface="Arial" panose="020B0604020202020204" pitchFamily="34" charset="0"/>
            </a:endParaRPr>
          </a:p>
        </p:txBody>
      </p:sp>
      <p:sp>
        <p:nvSpPr>
          <p:cNvPr id="19" name="文字方塊 28"/>
          <p:cNvSpPr txBox="1">
            <a:spLocks noChangeArrowheads="1"/>
          </p:cNvSpPr>
          <p:nvPr/>
        </p:nvSpPr>
        <p:spPr bwMode="auto">
          <a:xfrm>
            <a:off x="7100411" y="3674689"/>
            <a:ext cx="2347358" cy="420628"/>
          </a:xfrm>
          <a:prstGeom prst="rect">
            <a:avLst/>
          </a:prstGeom>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Equipped with dual lenses for stage tracking and providing a close-up view.</a:t>
            </a:r>
          </a:p>
        </p:txBody>
      </p:sp>
      <p:sp>
        <p:nvSpPr>
          <p:cNvPr id="20" name="矩形 19"/>
          <p:cNvSpPr/>
          <p:nvPr/>
        </p:nvSpPr>
        <p:spPr>
          <a:xfrm>
            <a:off x="7105345" y="3442524"/>
            <a:ext cx="1935851" cy="276999"/>
          </a:xfrm>
          <a:prstGeom prst="rect">
            <a:avLst/>
          </a:prstGeom>
        </p:spPr>
        <p:txBody>
          <a:bodyPr wrap="none">
            <a:spAutoFit/>
          </a:bodyPr>
          <a:lstStyle/>
          <a:p>
            <a:pPr>
              <a:spcBef>
                <a:spcPts val="600"/>
              </a:spcBef>
            </a:pPr>
            <a:r>
              <a:rPr lang="en-US" altLang="zh-TW" baseline="30000" dirty="0"/>
              <a:t>AI Auto Tracking Camera </a:t>
            </a:r>
          </a:p>
        </p:txBody>
      </p:sp>
      <p:pic>
        <p:nvPicPr>
          <p:cNvPr id="21" name="Picture 2" descr="Info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44872" y="1686271"/>
            <a:ext cx="337770" cy="337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圖片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4638" y="4108628"/>
            <a:ext cx="1801203" cy="1350903"/>
          </a:xfrm>
          <a:prstGeom prst="rect">
            <a:avLst/>
          </a:prstGeom>
        </p:spPr>
      </p:pic>
      <p:sp>
        <p:nvSpPr>
          <p:cNvPr id="24" name="文字方塊 27"/>
          <p:cNvSpPr txBox="1">
            <a:spLocks noChangeArrowheads="1"/>
          </p:cNvSpPr>
          <p:nvPr/>
        </p:nvSpPr>
        <p:spPr bwMode="auto">
          <a:xfrm>
            <a:off x="8864078" y="5524753"/>
            <a:ext cx="1607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1" dirty="0">
                <a:solidFill>
                  <a:schemeClr val="dk1"/>
                </a:solidFill>
                <a:latin typeface="Arial"/>
                <a:ea typeface="Arial"/>
                <a:cs typeface="Arial"/>
                <a:sym typeface="Arial"/>
              </a:rPr>
              <a:t>VC-BC601P</a:t>
            </a:r>
          </a:p>
        </p:txBody>
      </p:sp>
      <p:sp>
        <p:nvSpPr>
          <p:cNvPr id="25" name="文字方塊 28"/>
          <p:cNvSpPr txBox="1">
            <a:spLocks noChangeArrowheads="1"/>
          </p:cNvSpPr>
          <p:nvPr/>
        </p:nvSpPr>
        <p:spPr bwMode="auto">
          <a:xfrm>
            <a:off x="8876077" y="6108021"/>
            <a:ext cx="294444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POV filming for different events and activities.</a:t>
            </a:r>
          </a:p>
        </p:txBody>
      </p:sp>
      <p:sp>
        <p:nvSpPr>
          <p:cNvPr id="26" name="矩形 25"/>
          <p:cNvSpPr/>
          <p:nvPr/>
        </p:nvSpPr>
        <p:spPr>
          <a:xfrm>
            <a:off x="8864078" y="5827572"/>
            <a:ext cx="1691938" cy="276999"/>
          </a:xfrm>
          <a:prstGeom prst="rect">
            <a:avLst/>
          </a:prstGeom>
        </p:spPr>
        <p:txBody>
          <a:bodyPr wrap="none">
            <a:spAutoFit/>
          </a:bodyPr>
          <a:lstStyle/>
          <a:p>
            <a:pPr>
              <a:spcBef>
                <a:spcPts val="600"/>
              </a:spcBef>
            </a:pPr>
            <a:r>
              <a:rPr lang="en-US" altLang="zh-TW" baseline="30000" dirty="0"/>
              <a:t>1080p IP Box Camera</a:t>
            </a:r>
          </a:p>
        </p:txBody>
      </p:sp>
      <p:sp>
        <p:nvSpPr>
          <p:cNvPr id="27" name="文字方塊 27"/>
          <p:cNvSpPr txBox="1">
            <a:spLocks noChangeArrowheads="1"/>
          </p:cNvSpPr>
          <p:nvPr/>
        </p:nvSpPr>
        <p:spPr bwMode="auto">
          <a:xfrm>
            <a:off x="6641644" y="5524753"/>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VC-A51P</a:t>
            </a:r>
          </a:p>
        </p:txBody>
      </p:sp>
      <p:sp>
        <p:nvSpPr>
          <p:cNvPr id="28" name="文字方塊 28"/>
          <p:cNvSpPr txBox="1">
            <a:spLocks noChangeArrowheads="1"/>
          </p:cNvSpPr>
          <p:nvPr/>
        </p:nvSpPr>
        <p:spPr bwMode="auto">
          <a:xfrm>
            <a:off x="6641644" y="6108763"/>
            <a:ext cx="1882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lvl="0">
              <a:defRPr sz="1600" baseline="30000">
                <a:solidFill>
                  <a:schemeClr val="tx1">
                    <a:lumMod val="50000"/>
                    <a:lumOff val="50000"/>
                  </a:schemeClr>
                </a:solidFill>
                <a:latin typeface="Calibri"/>
                <a:ea typeface="Calibri"/>
                <a:cs typeface="Calibri"/>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defTabSz="457200" fontAlgn="base">
              <a:spcBef>
                <a:spcPct val="0"/>
              </a:spcBef>
              <a:spcAft>
                <a:spcPct val="0"/>
              </a:spcAft>
              <a:defRPr>
                <a:latin typeface="Calibri" panose="020F0502020204030204" pitchFamily="34" charset="0"/>
              </a:defRPr>
            </a:lvl6pPr>
            <a:lvl7pPr marL="2971800" indent="-228600" defTabSz="457200" fontAlgn="base">
              <a:spcBef>
                <a:spcPct val="0"/>
              </a:spcBef>
              <a:spcAft>
                <a:spcPct val="0"/>
              </a:spcAft>
              <a:defRPr>
                <a:latin typeface="Calibri" panose="020F0502020204030204" pitchFamily="34" charset="0"/>
              </a:defRPr>
            </a:lvl7pPr>
            <a:lvl8pPr marL="3429000" indent="-228600" defTabSz="457200" fontAlgn="base">
              <a:spcBef>
                <a:spcPct val="0"/>
              </a:spcBef>
              <a:spcAft>
                <a:spcPct val="0"/>
              </a:spcAft>
              <a:defRPr>
                <a:latin typeface="Calibri" panose="020F0502020204030204" pitchFamily="34" charset="0"/>
              </a:defRPr>
            </a:lvl8pPr>
            <a:lvl9pPr marL="3886200" indent="-228600" defTabSz="457200" fontAlgn="base">
              <a:spcBef>
                <a:spcPct val="0"/>
              </a:spcBef>
              <a:spcAft>
                <a:spcPct val="0"/>
              </a:spcAft>
              <a:defRPr>
                <a:latin typeface="Calibri" panose="020F0502020204030204" pitchFamily="34" charset="0"/>
              </a:defRPr>
            </a:lvl9pPr>
          </a:lstStyle>
          <a:p>
            <a:r>
              <a:rPr lang="en-US" altLang="zh-TW" dirty="0">
                <a:sym typeface="Calibri"/>
              </a:rPr>
              <a:t>With 20x zoom, an event can be viewed up close for seeing details.</a:t>
            </a:r>
          </a:p>
        </p:txBody>
      </p:sp>
      <p:sp>
        <p:nvSpPr>
          <p:cNvPr id="30" name="矩形 29"/>
          <p:cNvSpPr/>
          <p:nvPr/>
        </p:nvSpPr>
        <p:spPr>
          <a:xfrm>
            <a:off x="6641644" y="5862981"/>
            <a:ext cx="1619354" cy="276999"/>
          </a:xfrm>
          <a:prstGeom prst="rect">
            <a:avLst/>
          </a:prstGeom>
        </p:spPr>
        <p:txBody>
          <a:bodyPr wrap="none">
            <a:spAutoFit/>
          </a:bodyPr>
          <a:lstStyle/>
          <a:p>
            <a:pPr>
              <a:spcBef>
                <a:spcPts val="600"/>
              </a:spcBef>
            </a:pPr>
            <a:r>
              <a:rPr lang="en-US" altLang="zh-TW" baseline="30000" dirty="0"/>
              <a:t>Full HD PTZ Camera</a:t>
            </a:r>
          </a:p>
        </p:txBody>
      </p:sp>
      <p:sp>
        <p:nvSpPr>
          <p:cNvPr id="5" name="橢圓 4"/>
          <p:cNvSpPr/>
          <p:nvPr/>
        </p:nvSpPr>
        <p:spPr>
          <a:xfrm>
            <a:off x="4848169" y="3998992"/>
            <a:ext cx="1096458" cy="219271"/>
          </a:xfrm>
          <a:prstGeom prst="ellipse">
            <a:avLst/>
          </a:prstGeom>
          <a:gradFill flip="none" rotWithShape="1">
            <a:gsLst>
              <a:gs pos="0">
                <a:schemeClr val="tx1">
                  <a:lumMod val="0"/>
                  <a:alpha val="84000"/>
                </a:schemeClr>
              </a:gs>
              <a:gs pos="100000">
                <a:schemeClr val="tx1">
                  <a:lumMod val="50000"/>
                  <a:lumOff val="50000"/>
                  <a:alpha val="0"/>
                </a:schemeClr>
              </a:gs>
            </a:gsLst>
            <a:lin ang="27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9" name="圖片 48"/>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rcRect l="28877" t="3666"/>
          <a:stretch/>
        </p:blipFill>
        <p:spPr>
          <a:xfrm>
            <a:off x="757084" y="0"/>
            <a:ext cx="5278315" cy="5668630"/>
          </a:xfrm>
          <a:prstGeom prst="rect">
            <a:avLst/>
          </a:prstGeom>
        </p:spPr>
      </p:pic>
      <p:pic>
        <p:nvPicPr>
          <p:cNvPr id="50" name="圖片 49"/>
          <p:cNvPicPr>
            <a:picLocks noChangeAspect="1"/>
          </p:cNvPicPr>
          <p:nvPr/>
        </p:nvPicPr>
        <p:blipFill rotWithShape="1">
          <a:blip r:embed="rId9">
            <a:duotone>
              <a:prstClr val="black"/>
              <a:srgbClr val="D9C3A5">
                <a:tint val="50000"/>
                <a:satMod val="180000"/>
              </a:srgbClr>
            </a:duotone>
            <a:extLst>
              <a:ext uri="{BEBA8EAE-BF5A-486C-A8C5-ECC9F3942E4B}">
                <a14:imgProps xmlns:a14="http://schemas.microsoft.com/office/drawing/2010/main">
                  <a14:imgLayer r:embed="rId10">
                    <a14:imgEffect>
                      <a14:colorTemperature colorTemp="8800"/>
                    </a14:imgEffect>
                  </a14:imgLayer>
                </a14:imgProps>
              </a:ext>
            </a:extLst>
          </a:blip>
          <a:srcRect t="24859" r="44415"/>
          <a:stretch/>
        </p:blipFill>
        <p:spPr>
          <a:xfrm>
            <a:off x="4346903" y="2861186"/>
            <a:ext cx="1688496" cy="2794901"/>
          </a:xfrm>
          <a:prstGeom prst="rect">
            <a:avLst/>
          </a:prstGeom>
        </p:spPr>
      </p:pic>
      <p:pic>
        <p:nvPicPr>
          <p:cNvPr id="51" name="Picture 2" descr="Info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0399" y="1413468"/>
            <a:ext cx="337770" cy="337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44731"/>
          <a:stretch/>
        </p:blipFill>
        <p:spPr>
          <a:xfrm>
            <a:off x="5023779" y="1714535"/>
            <a:ext cx="1013227" cy="1374943"/>
          </a:xfrm>
          <a:prstGeom prst="rect">
            <a:avLst/>
          </a:prstGeom>
        </p:spPr>
      </p:pic>
    </p:spTree>
    <p:extLst>
      <p:ext uri="{BB962C8B-B14F-4D97-AF65-F5344CB8AC3E}">
        <p14:creationId xmlns:p14="http://schemas.microsoft.com/office/powerpoint/2010/main" val="53261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6244207" y="265033"/>
            <a:ext cx="327062" cy="358027"/>
          </a:xfrm>
          <a:prstGeom prst="rect">
            <a:avLst/>
          </a:prstGeom>
          <a:solidFill>
            <a:srgbClr val="CC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2" cstate="email">
            <a:extLst>
              <a:ext uri="{BEBA8EAE-BF5A-486C-A8C5-ECC9F3942E4B}">
                <a14:imgProps xmlns:a14="http://schemas.microsoft.com/office/drawing/2010/main">
                  <a14:imgLayer r:embed="rId3">
                    <a14:imgEffect>
                      <a14:backgroundRemoval t="1842" b="97632" l="3734" r="98377">
                        <a14:foregroundMark x1="28084" y1="58421" x2="28084" y2="58421"/>
                      </a14:backgroundRemoval>
                    </a14:imgEffect>
                  </a14:imgLayer>
                </a14:imgProps>
              </a:ext>
              <a:ext uri="{28A0092B-C50C-407E-A947-70E740481C1C}">
                <a14:useLocalDpi xmlns:a14="http://schemas.microsoft.com/office/drawing/2010/main"/>
              </a:ext>
            </a:extLst>
          </a:blip>
          <a:stretch>
            <a:fillRect/>
          </a:stretch>
        </p:blipFill>
        <p:spPr>
          <a:xfrm>
            <a:off x="8902808" y="5009113"/>
            <a:ext cx="2299476" cy="1418508"/>
          </a:xfrm>
          <a:prstGeom prst="rect">
            <a:avLst/>
          </a:prstGeom>
        </p:spPr>
      </p:pic>
      <p:sp>
        <p:nvSpPr>
          <p:cNvPr id="51" name="文字方塊 27"/>
          <p:cNvSpPr txBox="1">
            <a:spLocks noChangeArrowheads="1"/>
          </p:cNvSpPr>
          <p:nvPr/>
        </p:nvSpPr>
        <p:spPr bwMode="auto">
          <a:xfrm>
            <a:off x="6393228" y="5059704"/>
            <a:ext cx="11509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500" b="1" dirty="0">
                <a:latin typeface="Arial" panose="020B0604020202020204" pitchFamily="34" charset="0"/>
                <a:cs typeface="Arial" panose="020B0604020202020204" pitchFamily="34" charset="0"/>
              </a:rPr>
              <a:t>VS-KB30</a:t>
            </a:r>
            <a:endParaRPr lang="zh-TW" altLang="en-US" sz="1500" b="1" dirty="0">
              <a:latin typeface="Arial" panose="020B0604020202020204" pitchFamily="34" charset="0"/>
              <a:cs typeface="Arial" panose="020B0604020202020204" pitchFamily="34" charset="0"/>
            </a:endParaRPr>
          </a:p>
        </p:txBody>
      </p:sp>
      <p:sp>
        <p:nvSpPr>
          <p:cNvPr id="52" name="文字方塊 2"/>
          <p:cNvSpPr txBox="1">
            <a:spLocks noChangeArrowheads="1"/>
          </p:cNvSpPr>
          <p:nvPr/>
        </p:nvSpPr>
        <p:spPr bwMode="auto">
          <a:xfrm>
            <a:off x="6393228" y="5299416"/>
            <a:ext cx="22532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400" dirty="0"/>
              <a:t>IP PTZ Camera Controller</a:t>
            </a:r>
          </a:p>
        </p:txBody>
      </p:sp>
      <p:pic>
        <p:nvPicPr>
          <p:cNvPr id="2" name="圖片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796" y="2502195"/>
            <a:ext cx="4549740" cy="836349"/>
          </a:xfrm>
          <a:prstGeom prst="rect">
            <a:avLst/>
          </a:prstGeom>
        </p:spPr>
      </p:pic>
      <p:pic>
        <p:nvPicPr>
          <p:cNvPr id="4" name="圖片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7358" y="3512606"/>
            <a:ext cx="2344946" cy="708103"/>
          </a:xfrm>
          <a:prstGeom prst="rect">
            <a:avLst/>
          </a:prstGeom>
        </p:spPr>
      </p:pic>
      <p:sp>
        <p:nvSpPr>
          <p:cNvPr id="27" name="文字方塊 27"/>
          <p:cNvSpPr txBox="1">
            <a:spLocks noChangeArrowheads="1"/>
          </p:cNvSpPr>
          <p:nvPr/>
        </p:nvSpPr>
        <p:spPr bwMode="auto">
          <a:xfrm>
            <a:off x="8985104" y="3454232"/>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1600" b="1" dirty="0">
                <a:latin typeface="Arial" panose="020B0604020202020204" pitchFamily="34" charset="0"/>
                <a:cs typeface="Arial" panose="020B0604020202020204" pitchFamily="34" charset="0"/>
              </a:rPr>
              <a:t>LC200</a:t>
            </a:r>
          </a:p>
        </p:txBody>
      </p:sp>
      <p:sp>
        <p:nvSpPr>
          <p:cNvPr id="29" name="文字方塊 28"/>
          <p:cNvSpPr txBox="1">
            <a:spLocks noChangeArrowheads="1"/>
          </p:cNvSpPr>
          <p:nvPr/>
        </p:nvSpPr>
        <p:spPr bwMode="auto">
          <a:xfrm>
            <a:off x="8985104" y="3982588"/>
            <a:ext cx="2728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4-Input HD Video Switcher and Audio Mixer, which can display presentations, course videos and live speech at the same time.</a:t>
            </a:r>
          </a:p>
        </p:txBody>
      </p:sp>
      <p:sp>
        <p:nvSpPr>
          <p:cNvPr id="35" name="矩形 34"/>
          <p:cNvSpPr/>
          <p:nvPr/>
        </p:nvSpPr>
        <p:spPr>
          <a:xfrm>
            <a:off x="9004311" y="3757051"/>
            <a:ext cx="1335622" cy="276999"/>
          </a:xfrm>
          <a:prstGeom prst="rect">
            <a:avLst/>
          </a:prstGeom>
        </p:spPr>
        <p:txBody>
          <a:bodyPr wrap="none">
            <a:spAutoFit/>
          </a:bodyPr>
          <a:lstStyle/>
          <a:p>
            <a:pPr>
              <a:spcBef>
                <a:spcPts val="600"/>
              </a:spcBef>
            </a:pPr>
            <a:r>
              <a:rPr lang="en-US" altLang="zh-TW" baseline="30000" dirty="0"/>
              <a:t>Media Processor</a:t>
            </a:r>
          </a:p>
        </p:txBody>
      </p:sp>
      <p:sp>
        <p:nvSpPr>
          <p:cNvPr id="36" name="文字方塊 35"/>
          <p:cNvSpPr txBox="1">
            <a:spLocks noChangeArrowheads="1"/>
          </p:cNvSpPr>
          <p:nvPr/>
        </p:nvSpPr>
        <p:spPr bwMode="auto">
          <a:xfrm>
            <a:off x="6393228" y="5678698"/>
            <a:ext cx="250958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0"/>
            <a:r>
              <a:rPr lang="en-US" altLang="zh-TW" sz="1600" baseline="30000" dirty="0">
                <a:solidFill>
                  <a:schemeClr val="tx1">
                    <a:lumMod val="50000"/>
                    <a:lumOff val="50000"/>
                  </a:schemeClr>
                </a:solidFill>
                <a:latin typeface="Calibri"/>
                <a:ea typeface="Calibri"/>
                <a:cs typeface="Calibri"/>
                <a:sym typeface="Calibri"/>
              </a:rPr>
              <a:t>The IP PTZ camera joystick for remote camera control enables to tilt, turn, and take a close-up view with the cameras.</a:t>
            </a:r>
          </a:p>
          <a:p>
            <a:pPr lvl="0"/>
            <a:endParaRPr lang="en-US" altLang="zh-TW" sz="1600" baseline="30000" dirty="0">
              <a:solidFill>
                <a:schemeClr val="tx1">
                  <a:lumMod val="50000"/>
                  <a:lumOff val="50000"/>
                </a:schemeClr>
              </a:solidFill>
              <a:latin typeface="Calibri"/>
              <a:ea typeface="Calibri"/>
              <a:cs typeface="Calibri"/>
              <a:sym typeface="Calibri"/>
            </a:endParaRPr>
          </a:p>
        </p:txBody>
      </p:sp>
      <p:sp>
        <p:nvSpPr>
          <p:cNvPr id="26" name="矩形 25"/>
          <p:cNvSpPr/>
          <p:nvPr/>
        </p:nvSpPr>
        <p:spPr>
          <a:xfrm>
            <a:off x="0" y="-2592"/>
            <a:ext cx="6032163" cy="686784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rot="16200000">
            <a:off x="-308770" y="1216416"/>
            <a:ext cx="1140056" cy="307777"/>
          </a:xfrm>
          <a:prstGeom prst="rect">
            <a:avLst/>
          </a:prstGeom>
        </p:spPr>
        <p:txBody>
          <a:bodyPr wrap="none">
            <a:spAutoFit/>
          </a:bodyPr>
          <a:lstStyle/>
          <a:p>
            <a:r>
              <a:rPr lang="en-US" altLang="zh-CN" sz="1400" b="1" dirty="0" smtClean="0">
                <a:solidFill>
                  <a:srgbClr val="FFCCCC"/>
                </a:solidFill>
              </a:rPr>
              <a:t>Auditorium</a:t>
            </a:r>
            <a:endParaRPr lang="zh-TW" altLang="en-US" sz="1400" b="1" dirty="0">
              <a:solidFill>
                <a:srgbClr val="FFCCCC"/>
              </a:solidFill>
            </a:endParaRPr>
          </a:p>
        </p:txBody>
      </p:sp>
      <p:cxnSp>
        <p:nvCxnSpPr>
          <p:cNvPr id="41" name="直線接點 40"/>
          <p:cNvCxnSpPr/>
          <p:nvPr/>
        </p:nvCxnSpPr>
        <p:spPr>
          <a:xfrm>
            <a:off x="247650" y="2085975"/>
            <a:ext cx="0" cy="4772025"/>
          </a:xfrm>
          <a:prstGeom prst="line">
            <a:avLst/>
          </a:prstGeom>
          <a:ln w="73025" cmpd="thickThin">
            <a:solidFill>
              <a:srgbClr val="FFCCCC"/>
            </a:solidFill>
          </a:ln>
        </p:spPr>
        <p:style>
          <a:lnRef idx="1">
            <a:schemeClr val="accent1"/>
          </a:lnRef>
          <a:fillRef idx="0">
            <a:schemeClr val="accent1"/>
          </a:fillRef>
          <a:effectRef idx="0">
            <a:schemeClr val="accent1"/>
          </a:effectRef>
          <a:fontRef idx="minor">
            <a:schemeClr val="tx1"/>
          </a:fontRef>
        </p:style>
      </p:cxnSp>
      <p:pic>
        <p:nvPicPr>
          <p:cNvPr id="46" name="圖片 45"/>
          <p:cNvPicPr>
            <a:picLocks noChangeAspect="1"/>
          </p:cNvPicPr>
          <p:nvPr/>
        </p:nvPicPr>
        <p:blipFill rotWithShape="1">
          <a:blip r:embed="rId6">
            <a:extLst>
              <a:ext uri="{28A0092B-C50C-407E-A947-70E740481C1C}">
                <a14:useLocalDpi xmlns:a14="http://schemas.microsoft.com/office/drawing/2010/main" val="0"/>
              </a:ext>
            </a:extLst>
          </a:blip>
          <a:srcRect l="43063"/>
          <a:stretch/>
        </p:blipFill>
        <p:spPr>
          <a:xfrm>
            <a:off x="533400" y="0"/>
            <a:ext cx="5507658" cy="6858000"/>
          </a:xfrm>
          <a:prstGeom prst="rect">
            <a:avLst/>
          </a:prstGeom>
        </p:spPr>
      </p:pic>
      <p:pic>
        <p:nvPicPr>
          <p:cNvPr id="47" name="Picture 2" descr="Info fre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7946" y="4163832"/>
            <a:ext cx="401912" cy="4019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Info fre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2071" y="5160211"/>
            <a:ext cx="401912" cy="4019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矩形 53"/>
          <p:cNvSpPr/>
          <p:nvPr/>
        </p:nvSpPr>
        <p:spPr>
          <a:xfrm>
            <a:off x="6393227" y="1575856"/>
            <a:ext cx="5484447" cy="646331"/>
          </a:xfrm>
          <a:prstGeom prst="rect">
            <a:avLst/>
          </a:prstGeom>
        </p:spPr>
        <p:txBody>
          <a:bodyPr wrap="square">
            <a:spAutoFit/>
          </a:bodyPr>
          <a:lstStyle/>
          <a:p>
            <a:r>
              <a:rPr lang="en-US" altLang="zh-TW" baseline="30000" dirty="0">
                <a:solidFill>
                  <a:schemeClr val="tx1">
                    <a:lumMod val="50000"/>
                    <a:lumOff val="50000"/>
                  </a:schemeClr>
                </a:solidFill>
                <a:latin typeface="Calibri"/>
                <a:ea typeface="Calibri"/>
                <a:cs typeface="Calibri"/>
              </a:rPr>
              <a:t>The Media Processor is mainly used to record a lecture and offer live streaming. With 4 video inputs, you can play the live speech, present content, focus on the speaker and the attendees image at the same time.</a:t>
            </a:r>
          </a:p>
        </p:txBody>
      </p:sp>
      <p:sp>
        <p:nvSpPr>
          <p:cNvPr id="23" name="文字方塊 27"/>
          <p:cNvSpPr txBox="1">
            <a:spLocks noChangeArrowheads="1"/>
          </p:cNvSpPr>
          <p:nvPr/>
        </p:nvSpPr>
        <p:spPr bwMode="auto">
          <a:xfrm>
            <a:off x="6384588" y="396477"/>
            <a:ext cx="3807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TW" sz="2400" b="1" dirty="0" smtClean="0"/>
              <a:t>Auditorium</a:t>
            </a:r>
            <a:endParaRPr lang="zh-TW" altLang="en-US" sz="2400" b="1" dirty="0"/>
          </a:p>
        </p:txBody>
      </p:sp>
      <p:sp>
        <p:nvSpPr>
          <p:cNvPr id="24" name="矩形 23"/>
          <p:cNvSpPr/>
          <p:nvPr/>
        </p:nvSpPr>
        <p:spPr>
          <a:xfrm>
            <a:off x="6398114" y="883864"/>
            <a:ext cx="3741730" cy="492443"/>
          </a:xfrm>
          <a:prstGeom prst="rect">
            <a:avLst/>
          </a:prstGeom>
        </p:spPr>
        <p:txBody>
          <a:bodyPr wrap="none">
            <a:spAutoFit/>
          </a:bodyPr>
          <a:lstStyle/>
          <a:p>
            <a:r>
              <a:rPr lang="en-US" altLang="zh-TW" sz="1400" b="1" dirty="0">
                <a:solidFill>
                  <a:schemeClr val="tx1">
                    <a:lumMod val="85000"/>
                    <a:lumOff val="15000"/>
                  </a:schemeClr>
                </a:solidFill>
              </a:rPr>
              <a:t>Products: </a:t>
            </a:r>
            <a:r>
              <a:rPr lang="en-US" altLang="zh-TW" sz="1200" dirty="0">
                <a:solidFill>
                  <a:schemeClr val="tx1">
                    <a:lumMod val="85000"/>
                    <a:lumOff val="15000"/>
                  </a:schemeClr>
                </a:solidFill>
              </a:rPr>
              <a:t>Media Processor &amp; Camera Controller</a:t>
            </a:r>
            <a:endParaRPr lang="en-US" altLang="zh-CN" sz="1400" dirty="0">
              <a:solidFill>
                <a:schemeClr val="tx1">
                  <a:lumMod val="85000"/>
                  <a:lumOff val="15000"/>
                </a:schemeClr>
              </a:solidFill>
            </a:endParaRPr>
          </a:p>
          <a:p>
            <a:r>
              <a:rPr lang="en-US" altLang="zh-TW" sz="1200" dirty="0">
                <a:solidFill>
                  <a:schemeClr val="tx1">
                    <a:lumMod val="85000"/>
                    <a:lumOff val="15000"/>
                  </a:schemeClr>
                </a:solidFill>
              </a:rPr>
              <a:t>For Managing the </a:t>
            </a:r>
            <a:r>
              <a:rPr lang="en-US" altLang="zh-TW" sz="1200" dirty="0" smtClean="0">
                <a:solidFill>
                  <a:schemeClr val="tx1">
                    <a:lumMod val="85000"/>
                    <a:lumOff val="15000"/>
                  </a:schemeClr>
                </a:solidFill>
              </a:rPr>
              <a:t>Filming </a:t>
            </a:r>
            <a:r>
              <a:rPr lang="en-US" altLang="zh-TW" sz="1200" dirty="0">
                <a:solidFill>
                  <a:schemeClr val="tx1">
                    <a:lumMod val="85000"/>
                    <a:lumOff val="15000"/>
                  </a:schemeClr>
                </a:solidFill>
              </a:rPr>
              <a:t>of the </a:t>
            </a:r>
            <a:r>
              <a:rPr lang="en-US" altLang="zh-TW" sz="1200" dirty="0" smtClean="0">
                <a:solidFill>
                  <a:schemeClr val="tx1">
                    <a:lumMod val="85000"/>
                    <a:lumOff val="15000"/>
                  </a:schemeClr>
                </a:solidFill>
              </a:rPr>
              <a:t>Events </a:t>
            </a:r>
            <a:endParaRPr lang="en-US" altLang="zh-TW" sz="1200" dirty="0">
              <a:solidFill>
                <a:schemeClr val="tx1">
                  <a:lumMod val="85000"/>
                  <a:lumOff val="15000"/>
                </a:schemeClr>
              </a:solidFill>
            </a:endParaRPr>
          </a:p>
        </p:txBody>
      </p:sp>
      <p:sp>
        <p:nvSpPr>
          <p:cNvPr id="25" name="矩形 24"/>
          <p:cNvSpPr/>
          <p:nvPr/>
        </p:nvSpPr>
        <p:spPr>
          <a:xfrm>
            <a:off x="533400" y="5638800"/>
            <a:ext cx="3118792" cy="122670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651416" y="5907931"/>
            <a:ext cx="2866751" cy="707886"/>
          </a:xfrm>
          <a:prstGeom prst="rect">
            <a:avLst/>
          </a:prstGeom>
          <a:noFill/>
        </p:spPr>
        <p:txBody>
          <a:bodyPr wrap="square" rtlCol="0">
            <a:spAutoFit/>
          </a:bodyPr>
          <a:lstStyle/>
          <a:p>
            <a:r>
              <a:rPr lang="en-US" altLang="zh-TW" sz="1400" b="1" dirty="0"/>
              <a:t>Scene:</a:t>
            </a:r>
            <a:r>
              <a:rPr lang="en-US" altLang="zh-TW" sz="1400" dirty="0"/>
              <a:t> </a:t>
            </a:r>
            <a:r>
              <a:rPr lang="en-US" altLang="zh-TW" sz="1200" dirty="0"/>
              <a:t>Central control room</a:t>
            </a:r>
          </a:p>
          <a:p>
            <a:r>
              <a:rPr lang="en-US" altLang="zh-TW" sz="1400" b="1" dirty="0"/>
              <a:t>Application: </a:t>
            </a:r>
            <a:br>
              <a:rPr lang="en-US" altLang="zh-TW" sz="1400" b="1" dirty="0"/>
            </a:br>
            <a:r>
              <a:rPr lang="en-US" altLang="zh-TW" sz="1200" dirty="0"/>
              <a:t>Record and Live-stream </a:t>
            </a:r>
            <a:r>
              <a:rPr lang="en-US" altLang="zh-TW" sz="1200" dirty="0" smtClean="0"/>
              <a:t>Events</a:t>
            </a:r>
            <a:endParaRPr lang="en-US" altLang="zh-TW" sz="1400" dirty="0"/>
          </a:p>
        </p:txBody>
      </p:sp>
      <p:sp>
        <p:nvSpPr>
          <p:cNvPr id="30" name="手繪多邊形 29"/>
          <p:cNvSpPr/>
          <p:nvPr/>
        </p:nvSpPr>
        <p:spPr>
          <a:xfrm>
            <a:off x="3191393" y="5862268"/>
            <a:ext cx="294731" cy="454134"/>
          </a:xfrm>
          <a:custGeom>
            <a:avLst/>
            <a:gdLst>
              <a:gd name="connsiteX0" fmla="*/ 401484 w 809388"/>
              <a:gd name="connsiteY0" fmla="*/ 202345 h 1357683"/>
              <a:gd name="connsiteX1" fmla="*/ 202348 w 809388"/>
              <a:gd name="connsiteY1" fmla="*/ 407905 h 1357683"/>
              <a:gd name="connsiteX2" fmla="*/ 401484 w 809388"/>
              <a:gd name="connsiteY2" fmla="*/ 607040 h 1357683"/>
              <a:gd name="connsiteX3" fmla="*/ 607043 w 809388"/>
              <a:gd name="connsiteY3" fmla="*/ 407905 h 1357683"/>
              <a:gd name="connsiteX4" fmla="*/ 401484 w 809388"/>
              <a:gd name="connsiteY4" fmla="*/ 202345 h 1357683"/>
              <a:gd name="connsiteX5" fmla="*/ 401457 w 809388"/>
              <a:gd name="connsiteY5" fmla="*/ 0 h 1357683"/>
              <a:gd name="connsiteX6" fmla="*/ 809388 w 809388"/>
              <a:gd name="connsiteY6" fmla="*/ 409254 h 1357683"/>
              <a:gd name="connsiteX7" fmla="*/ 401457 w 809388"/>
              <a:gd name="connsiteY7" fmla="*/ 1357683 h 1357683"/>
              <a:gd name="connsiteX8" fmla="*/ 0 w 809388"/>
              <a:gd name="connsiteY8" fmla="*/ 409254 h 1357683"/>
              <a:gd name="connsiteX9" fmla="*/ 401457 w 809388"/>
              <a:gd name="connsiteY9" fmla="*/ 0 h 13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388" h="1357683">
                <a:moveTo>
                  <a:pt x="401484" y="202345"/>
                </a:moveTo>
                <a:cubicBezTo>
                  <a:pt x="298704" y="202345"/>
                  <a:pt x="202348" y="298701"/>
                  <a:pt x="202348" y="407905"/>
                </a:cubicBezTo>
                <a:cubicBezTo>
                  <a:pt x="202348" y="517108"/>
                  <a:pt x="298704" y="607040"/>
                  <a:pt x="401484" y="607040"/>
                </a:cubicBezTo>
                <a:cubicBezTo>
                  <a:pt x="517111" y="607040"/>
                  <a:pt x="607043" y="517108"/>
                  <a:pt x="607043" y="407905"/>
                </a:cubicBezTo>
                <a:cubicBezTo>
                  <a:pt x="607043" y="298701"/>
                  <a:pt x="517111" y="202345"/>
                  <a:pt x="401484" y="202345"/>
                </a:cubicBezTo>
                <a:close/>
                <a:moveTo>
                  <a:pt x="401457" y="0"/>
                </a:moveTo>
                <a:cubicBezTo>
                  <a:pt x="628085" y="0"/>
                  <a:pt x="809388" y="181891"/>
                  <a:pt x="809388" y="409254"/>
                </a:cubicBezTo>
                <a:cubicBezTo>
                  <a:pt x="809388" y="630121"/>
                  <a:pt x="401457" y="1357683"/>
                  <a:pt x="401457" y="1357683"/>
                </a:cubicBezTo>
                <a:cubicBezTo>
                  <a:pt x="401457" y="1357683"/>
                  <a:pt x="0" y="630121"/>
                  <a:pt x="0" y="409254"/>
                </a:cubicBezTo>
                <a:cubicBezTo>
                  <a:pt x="0" y="181891"/>
                  <a:pt x="181303" y="0"/>
                  <a:pt x="401457" y="0"/>
                </a:cubicBezTo>
                <a:close/>
              </a:path>
            </a:pathLst>
          </a:custGeom>
          <a:solidFill>
            <a:srgbClr val="CC00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1662137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0577" y="3492980"/>
            <a:ext cx="4719320" cy="1325563"/>
          </a:xfrm>
        </p:spPr>
        <p:txBody>
          <a:bodyPr/>
          <a:lstStyle/>
          <a:p>
            <a:pPr defTabSz="1084621" fontAlgn="base">
              <a:lnSpc>
                <a:spcPct val="100000"/>
              </a:lnSpc>
              <a:spcBef>
                <a:spcPct val="20000"/>
              </a:spcBef>
              <a:spcAft>
                <a:spcPct val="0"/>
              </a:spcAft>
              <a:defRPr/>
            </a:pPr>
            <a:r>
              <a:rPr lang="en-US" altLang="zh-TW" dirty="0"/>
              <a:t>Thank you!</a:t>
            </a:r>
          </a:p>
        </p:txBody>
      </p:sp>
    </p:spTree>
    <p:extLst>
      <p:ext uri="{BB962C8B-B14F-4D97-AF65-F5344CB8AC3E}">
        <p14:creationId xmlns:p14="http://schemas.microsoft.com/office/powerpoint/2010/main" val="4196192140"/>
      </p:ext>
    </p:extLst>
  </p:cSld>
  <p:clrMapOvr>
    <a:masterClrMapping/>
  </p:clrMapOvr>
</p:sld>
</file>

<file path=ppt/theme/theme1.xml><?xml version="1.0" encoding="utf-8"?>
<a:theme xmlns:a="http://schemas.openxmlformats.org/drawingml/2006/main" name="2_Office 佈景主題">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5236</TotalTime>
  <Words>874</Words>
  <Application>Microsoft Office PowerPoint</Application>
  <PresentationFormat>寬螢幕</PresentationFormat>
  <Paragraphs>135</Paragraphs>
  <Slides>9</Slides>
  <Notes>6</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vt:i4>
      </vt:variant>
    </vt:vector>
  </HeadingPairs>
  <TitlesOfParts>
    <vt:vector size="16" baseType="lpstr">
      <vt:lpstr>Arial Unicode MS</vt:lpstr>
      <vt:lpstr>黑体</vt:lpstr>
      <vt:lpstr>微軟正黑體</vt:lpstr>
      <vt:lpstr>新細明體</vt:lpstr>
      <vt:lpstr>Arial</vt:lpstr>
      <vt:lpstr>Calibri</vt:lpstr>
      <vt:lpstr>2_Office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vt:lpstr>
    </vt:vector>
  </TitlesOfParts>
  <Company>LUMENS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Jane.Shen(沈淑媜)</dc:creator>
  <cp:lastModifiedBy>Jane.Shen(沈淑媜)</cp:lastModifiedBy>
  <cp:revision>524</cp:revision>
  <dcterms:created xsi:type="dcterms:W3CDTF">2022-08-23T00:32:45Z</dcterms:created>
  <dcterms:modified xsi:type="dcterms:W3CDTF">2022-12-20T07:45:59Z</dcterms:modified>
</cp:coreProperties>
</file>