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37" r:id="rId2"/>
    <p:sldId id="288" r:id="rId3"/>
    <p:sldId id="353" r:id="rId4"/>
    <p:sldId id="345" r:id="rId5"/>
    <p:sldId id="348" r:id="rId6"/>
    <p:sldId id="347" r:id="rId7"/>
    <p:sldId id="354" r:id="rId8"/>
    <p:sldId id="349" r:id="rId9"/>
    <p:sldId id="355" r:id="rId10"/>
    <p:sldId id="356" r:id="rId11"/>
    <p:sldId id="357" r:id="rId12"/>
    <p:sldId id="358" r:id="rId13"/>
    <p:sldId id="272" r:id="rId1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AF7"/>
    <a:srgbClr val="1CADE4"/>
    <a:srgbClr val="E3EEF4"/>
    <a:srgbClr val="E6EFF4"/>
    <a:srgbClr val="D6E0E1"/>
    <a:srgbClr val="F39203"/>
    <a:srgbClr val="FFCF33"/>
    <a:srgbClr val="FFFFCC"/>
    <a:srgbClr val="A8B3B9"/>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3971" autoAdjust="0"/>
  </p:normalViewPr>
  <p:slideViewPr>
    <p:cSldViewPr snapToGrid="0">
      <p:cViewPr varScale="1">
        <p:scale>
          <a:sx n="115" d="100"/>
          <a:sy n="115" d="100"/>
        </p:scale>
        <p:origin x="612" y="102"/>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016CD-A5BC-4872-9C20-BB60AB9395DE}" type="datetimeFigureOut">
              <a:rPr lang="zh-TW" altLang="en-US" smtClean="0"/>
              <a:t>2023/2/7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B29DB-6AA5-4334-A1E7-B743DA8C1ADD}" type="slidenum">
              <a:rPr lang="zh-TW" altLang="en-US" smtClean="0"/>
              <a:t>‹#›</a:t>
            </a:fld>
            <a:endParaRPr lang="zh-TW" altLang="en-US"/>
          </a:p>
        </p:txBody>
      </p:sp>
    </p:spTree>
    <p:extLst>
      <p:ext uri="{BB962C8B-B14F-4D97-AF65-F5344CB8AC3E}">
        <p14:creationId xmlns:p14="http://schemas.microsoft.com/office/powerpoint/2010/main" val="334527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應用說明 </a:t>
            </a:r>
            <a:r>
              <a:rPr lang="en-US" altLang="zh-TW" dirty="0"/>
              <a:t>hybrid classroom</a:t>
            </a:r>
            <a:r>
              <a:rPr lang="zh-TW" altLang="en-US" baseline="0" dirty="0"/>
              <a:t>的用法：與學生共享與互動，引導學習 放大教材 立體物件</a:t>
            </a:r>
            <a:endParaRPr lang="en-US" altLang="zh-TW"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產品選擇：</a:t>
            </a:r>
          </a:p>
          <a:p>
            <a:r>
              <a:rPr lang="en-US" altLang="zh-TW" dirty="0"/>
              <a:t>https://graphicriver.net/item/foodiza-food-restaurant-powerpoint-presentation-template/32947958</a:t>
            </a:r>
            <a:endParaRPr lang="zh-TW" altLang="en-US" dirty="0"/>
          </a:p>
        </p:txBody>
      </p:sp>
      <p:sp>
        <p:nvSpPr>
          <p:cNvPr id="4" name="投影片編號版面配置區 3"/>
          <p:cNvSpPr>
            <a:spLocks noGrp="1"/>
          </p:cNvSpPr>
          <p:nvPr>
            <p:ph type="sldNum" sz="quarter" idx="10"/>
          </p:nvPr>
        </p:nvSpPr>
        <p:spPr/>
        <p:txBody>
          <a:bodyPr/>
          <a:lstStyle/>
          <a:p>
            <a:fld id="{077B29DB-6AA5-4334-A1E7-B743DA8C1ADD}" type="slidenum">
              <a:rPr lang="zh-TW" altLang="en-US" smtClean="0"/>
              <a:t>2</a:t>
            </a:fld>
            <a:endParaRPr lang="zh-TW" altLang="en-US"/>
          </a:p>
        </p:txBody>
      </p:sp>
    </p:spTree>
    <p:extLst>
      <p:ext uri="{BB962C8B-B14F-4D97-AF65-F5344CB8AC3E}">
        <p14:creationId xmlns:p14="http://schemas.microsoft.com/office/powerpoint/2010/main" val="457142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應用說明 </a:t>
            </a:r>
            <a:r>
              <a:rPr lang="en-US" altLang="zh-TW" dirty="0"/>
              <a:t>hybrid classroom</a:t>
            </a:r>
            <a:r>
              <a:rPr lang="zh-TW" altLang="en-US" baseline="0" dirty="0"/>
              <a:t>的用法：與學生共享與互動，引導學習 放大教材 立體物件</a:t>
            </a:r>
            <a:endParaRPr lang="en-US" altLang="zh-TW"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產品選擇：</a:t>
            </a:r>
          </a:p>
          <a:p>
            <a:r>
              <a:rPr lang="en-US" altLang="zh-TW" dirty="0"/>
              <a:t>https://graphicriver.net/item/foodiza-food-restaurant-powerpoint-presentation-template/32947958</a:t>
            </a:r>
            <a:endParaRPr lang="zh-TW" altLang="en-US" dirty="0"/>
          </a:p>
        </p:txBody>
      </p:sp>
      <p:sp>
        <p:nvSpPr>
          <p:cNvPr id="4" name="投影片編號版面配置區 3"/>
          <p:cNvSpPr>
            <a:spLocks noGrp="1"/>
          </p:cNvSpPr>
          <p:nvPr>
            <p:ph type="sldNum" sz="quarter" idx="10"/>
          </p:nvPr>
        </p:nvSpPr>
        <p:spPr/>
        <p:txBody>
          <a:bodyPr/>
          <a:lstStyle/>
          <a:p>
            <a:fld id="{077B29DB-6AA5-4334-A1E7-B743DA8C1ADD}" type="slidenum">
              <a:rPr lang="zh-TW" altLang="en-US" smtClean="0"/>
              <a:t>4</a:t>
            </a:fld>
            <a:endParaRPr lang="zh-TW" altLang="en-US"/>
          </a:p>
        </p:txBody>
      </p:sp>
    </p:spTree>
    <p:extLst>
      <p:ext uri="{BB962C8B-B14F-4D97-AF65-F5344CB8AC3E}">
        <p14:creationId xmlns:p14="http://schemas.microsoft.com/office/powerpoint/2010/main" val="249538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應用說明 </a:t>
            </a:r>
            <a:r>
              <a:rPr lang="en-US" altLang="zh-TW" dirty="0"/>
              <a:t>hybrid classroom</a:t>
            </a:r>
            <a:r>
              <a:rPr lang="zh-TW" altLang="en-US" baseline="0" dirty="0"/>
              <a:t>的用法：與學生共享與互動，引導學習 放大教材 立體物件</a:t>
            </a:r>
            <a:endParaRPr lang="en-US" altLang="zh-TW"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產品選擇：</a:t>
            </a:r>
          </a:p>
          <a:p>
            <a:r>
              <a:rPr lang="en-US" altLang="zh-TW" dirty="0"/>
              <a:t>https://graphicriver.net/item/foodiza-food-restaurant-powerpoint-presentation-template/32947958</a:t>
            </a:r>
            <a:endParaRPr lang="zh-TW" altLang="en-US" dirty="0"/>
          </a:p>
        </p:txBody>
      </p:sp>
      <p:sp>
        <p:nvSpPr>
          <p:cNvPr id="4" name="投影片編號版面配置區 3"/>
          <p:cNvSpPr>
            <a:spLocks noGrp="1"/>
          </p:cNvSpPr>
          <p:nvPr>
            <p:ph type="sldNum" sz="quarter" idx="10"/>
          </p:nvPr>
        </p:nvSpPr>
        <p:spPr/>
        <p:txBody>
          <a:bodyPr/>
          <a:lstStyle/>
          <a:p>
            <a:fld id="{077B29DB-6AA5-4334-A1E7-B743DA8C1ADD}" type="slidenum">
              <a:rPr lang="zh-TW" altLang="en-US" smtClean="0"/>
              <a:t>5</a:t>
            </a:fld>
            <a:endParaRPr lang="zh-TW" altLang="en-US"/>
          </a:p>
        </p:txBody>
      </p:sp>
    </p:spTree>
    <p:extLst>
      <p:ext uri="{BB962C8B-B14F-4D97-AF65-F5344CB8AC3E}">
        <p14:creationId xmlns:p14="http://schemas.microsoft.com/office/powerpoint/2010/main" val="419004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應用說明 </a:t>
            </a:r>
            <a:r>
              <a:rPr lang="en-US" altLang="zh-TW" dirty="0"/>
              <a:t>hybrid classroom</a:t>
            </a:r>
            <a:r>
              <a:rPr lang="zh-TW" altLang="en-US" baseline="0" dirty="0"/>
              <a:t>的用法：與學生共享與互動，引導學習 放大教材 立體物件</a:t>
            </a:r>
            <a:endParaRPr lang="en-US" altLang="zh-TW"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產品選擇：</a:t>
            </a:r>
          </a:p>
          <a:p>
            <a:r>
              <a:rPr lang="en-US" altLang="zh-TW" dirty="0"/>
              <a:t>https://graphicriver.net/item/foodiza-food-restaurant-powerpoint-presentation-template/32947958</a:t>
            </a:r>
            <a:endParaRPr lang="zh-TW" altLang="en-US" dirty="0"/>
          </a:p>
        </p:txBody>
      </p:sp>
      <p:sp>
        <p:nvSpPr>
          <p:cNvPr id="4" name="投影片編號版面配置區 3"/>
          <p:cNvSpPr>
            <a:spLocks noGrp="1"/>
          </p:cNvSpPr>
          <p:nvPr>
            <p:ph type="sldNum" sz="quarter" idx="10"/>
          </p:nvPr>
        </p:nvSpPr>
        <p:spPr/>
        <p:txBody>
          <a:bodyPr/>
          <a:lstStyle/>
          <a:p>
            <a:fld id="{077B29DB-6AA5-4334-A1E7-B743DA8C1ADD}" type="slidenum">
              <a:rPr lang="zh-TW" altLang="en-US" smtClean="0"/>
              <a:t>6</a:t>
            </a:fld>
            <a:endParaRPr lang="zh-TW" altLang="en-US"/>
          </a:p>
        </p:txBody>
      </p:sp>
    </p:spTree>
    <p:extLst>
      <p:ext uri="{BB962C8B-B14F-4D97-AF65-F5344CB8AC3E}">
        <p14:creationId xmlns:p14="http://schemas.microsoft.com/office/powerpoint/2010/main" val="111438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應用說明 </a:t>
            </a:r>
            <a:r>
              <a:rPr lang="en-US" altLang="zh-TW" dirty="0"/>
              <a:t>hybrid classroom</a:t>
            </a:r>
            <a:r>
              <a:rPr lang="zh-TW" altLang="en-US" baseline="0" dirty="0"/>
              <a:t>的用法：與學生共享與互動，引導學習 放大教材 立體物件</a:t>
            </a:r>
            <a:endParaRPr lang="en-US" altLang="zh-TW"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產品選擇：</a:t>
            </a:r>
          </a:p>
          <a:p>
            <a:r>
              <a:rPr lang="en-US" altLang="zh-TW" dirty="0"/>
              <a:t>https://graphicriver.net/item/foodiza-food-restaurant-powerpoint-presentation-template/32947958</a:t>
            </a:r>
            <a:endParaRPr lang="zh-TW" altLang="en-US" dirty="0"/>
          </a:p>
        </p:txBody>
      </p:sp>
      <p:sp>
        <p:nvSpPr>
          <p:cNvPr id="4" name="投影片編號版面配置區 3"/>
          <p:cNvSpPr>
            <a:spLocks noGrp="1"/>
          </p:cNvSpPr>
          <p:nvPr>
            <p:ph type="sldNum" sz="quarter" idx="10"/>
          </p:nvPr>
        </p:nvSpPr>
        <p:spPr/>
        <p:txBody>
          <a:bodyPr/>
          <a:lstStyle/>
          <a:p>
            <a:fld id="{077B29DB-6AA5-4334-A1E7-B743DA8C1ADD}" type="slidenum">
              <a:rPr lang="zh-TW" altLang="en-US" smtClean="0"/>
              <a:t>7</a:t>
            </a:fld>
            <a:endParaRPr lang="zh-TW" altLang="en-US"/>
          </a:p>
        </p:txBody>
      </p:sp>
    </p:spTree>
    <p:extLst>
      <p:ext uri="{BB962C8B-B14F-4D97-AF65-F5344CB8AC3E}">
        <p14:creationId xmlns:p14="http://schemas.microsoft.com/office/powerpoint/2010/main" val="75099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應用說明 </a:t>
            </a:r>
            <a:r>
              <a:rPr lang="en-US" altLang="zh-TW" dirty="0"/>
              <a:t>hybrid classroom</a:t>
            </a:r>
            <a:r>
              <a:rPr lang="zh-TW" altLang="en-US" baseline="0" dirty="0"/>
              <a:t>的用法：與學生共享與互動，引導學習 放大教材 立體物件</a:t>
            </a:r>
            <a:endParaRPr lang="en-US" altLang="zh-TW"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產品選擇：</a:t>
            </a:r>
          </a:p>
          <a:p>
            <a:r>
              <a:rPr lang="en-US" altLang="zh-TW" dirty="0"/>
              <a:t>https://graphicriver.net/item/foodiza-food-restaurant-powerpoint-presentation-template/32947958</a:t>
            </a:r>
            <a:endParaRPr lang="zh-TW" altLang="en-US" dirty="0"/>
          </a:p>
        </p:txBody>
      </p:sp>
      <p:sp>
        <p:nvSpPr>
          <p:cNvPr id="4" name="投影片編號版面配置區 3"/>
          <p:cNvSpPr>
            <a:spLocks noGrp="1"/>
          </p:cNvSpPr>
          <p:nvPr>
            <p:ph type="sldNum" sz="quarter" idx="10"/>
          </p:nvPr>
        </p:nvSpPr>
        <p:spPr/>
        <p:txBody>
          <a:bodyPr/>
          <a:lstStyle/>
          <a:p>
            <a:fld id="{077B29DB-6AA5-4334-A1E7-B743DA8C1ADD}" type="slidenum">
              <a:rPr lang="zh-TW" altLang="en-US" smtClean="0"/>
              <a:t>8</a:t>
            </a:fld>
            <a:endParaRPr lang="zh-TW" altLang="en-US"/>
          </a:p>
        </p:txBody>
      </p:sp>
    </p:spTree>
    <p:extLst>
      <p:ext uri="{BB962C8B-B14F-4D97-AF65-F5344CB8AC3E}">
        <p14:creationId xmlns:p14="http://schemas.microsoft.com/office/powerpoint/2010/main" val="3246921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應用說明 </a:t>
            </a:r>
            <a:r>
              <a:rPr lang="en-US" altLang="zh-TW" dirty="0"/>
              <a:t>hybrid classroom</a:t>
            </a:r>
            <a:r>
              <a:rPr lang="zh-TW" altLang="en-US" baseline="0" dirty="0"/>
              <a:t>的用法：與學生共享與互動，引導學習 放大教材 立體物件</a:t>
            </a:r>
            <a:endParaRPr lang="en-US" altLang="zh-TW"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產品選擇：</a:t>
            </a:r>
          </a:p>
          <a:p>
            <a:r>
              <a:rPr lang="en-US" altLang="zh-TW" dirty="0"/>
              <a:t>https://graphicriver.net/item/foodiza-food-restaurant-powerpoint-presentation-template/32947958</a:t>
            </a:r>
            <a:endParaRPr lang="zh-TW" altLang="en-US" dirty="0"/>
          </a:p>
        </p:txBody>
      </p:sp>
      <p:sp>
        <p:nvSpPr>
          <p:cNvPr id="4" name="投影片編號版面配置區 3"/>
          <p:cNvSpPr>
            <a:spLocks noGrp="1"/>
          </p:cNvSpPr>
          <p:nvPr>
            <p:ph type="sldNum" sz="quarter" idx="10"/>
          </p:nvPr>
        </p:nvSpPr>
        <p:spPr/>
        <p:txBody>
          <a:bodyPr/>
          <a:lstStyle/>
          <a:p>
            <a:fld id="{077B29DB-6AA5-4334-A1E7-B743DA8C1ADD}" type="slidenum">
              <a:rPr lang="zh-TW" altLang="en-US" smtClean="0"/>
              <a:t>9</a:t>
            </a:fld>
            <a:endParaRPr lang="zh-TW" altLang="en-US"/>
          </a:p>
        </p:txBody>
      </p:sp>
    </p:spTree>
    <p:extLst>
      <p:ext uri="{BB962C8B-B14F-4D97-AF65-F5344CB8AC3E}">
        <p14:creationId xmlns:p14="http://schemas.microsoft.com/office/powerpoint/2010/main" val="616053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應用說明 </a:t>
            </a:r>
            <a:r>
              <a:rPr lang="en-US" altLang="zh-TW" dirty="0"/>
              <a:t>hybrid classroom</a:t>
            </a:r>
            <a:r>
              <a:rPr lang="zh-TW" altLang="en-US" baseline="0" dirty="0"/>
              <a:t>的用法：與學生共享與互動，引導學習 放大教材 立體物件</a:t>
            </a:r>
            <a:endParaRPr lang="en-US" altLang="zh-TW"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dirty="0"/>
              <a:t>產品選擇：</a:t>
            </a:r>
          </a:p>
          <a:p>
            <a:r>
              <a:rPr lang="en-US" altLang="zh-TW" dirty="0"/>
              <a:t>https://graphicriver.net/item/foodiza-food-restaurant-powerpoint-presentation-template/32947958</a:t>
            </a:r>
            <a:endParaRPr lang="zh-TW" altLang="en-US" dirty="0"/>
          </a:p>
        </p:txBody>
      </p:sp>
      <p:sp>
        <p:nvSpPr>
          <p:cNvPr id="4" name="投影片編號版面配置區 3"/>
          <p:cNvSpPr>
            <a:spLocks noGrp="1"/>
          </p:cNvSpPr>
          <p:nvPr>
            <p:ph type="sldNum" sz="quarter" idx="10"/>
          </p:nvPr>
        </p:nvSpPr>
        <p:spPr/>
        <p:txBody>
          <a:bodyPr/>
          <a:lstStyle/>
          <a:p>
            <a:fld id="{077B29DB-6AA5-4334-A1E7-B743DA8C1ADD}" type="slidenum">
              <a:rPr lang="zh-TW" altLang="en-US" smtClean="0"/>
              <a:t>11</a:t>
            </a:fld>
            <a:endParaRPr lang="zh-TW" altLang="en-US"/>
          </a:p>
        </p:txBody>
      </p:sp>
    </p:spTree>
    <p:extLst>
      <p:ext uri="{BB962C8B-B14F-4D97-AF65-F5344CB8AC3E}">
        <p14:creationId xmlns:p14="http://schemas.microsoft.com/office/powerpoint/2010/main" val="1027731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903" y="211994"/>
            <a:ext cx="1769301" cy="497205"/>
          </a:xfrm>
          <a:prstGeom prst="rect">
            <a:avLst/>
          </a:prstGeom>
        </p:spPr>
      </p:pic>
      <p:sp>
        <p:nvSpPr>
          <p:cNvPr id="4" name="日期版面配置區 3"/>
          <p:cNvSpPr>
            <a:spLocks noGrp="1"/>
          </p:cNvSpPr>
          <p:nvPr>
            <p:ph type="dt" sz="half" idx="10"/>
          </p:nvPr>
        </p:nvSpPr>
        <p:spPr/>
        <p:txBody>
          <a:bodyPr/>
          <a:lstStyle/>
          <a:p>
            <a:fld id="{0A3E2110-8B47-45F7-9ADC-5978D9FED4D8}" type="datetimeFigureOut">
              <a:rPr lang="zh-TW" altLang="en-US" smtClean="0"/>
              <a:t>2023/2/7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331447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rgbClr val="00B0F0"/>
        </a:solidFill>
        <a:effectLst/>
      </p:bgPr>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sp>
        <p:nvSpPr>
          <p:cNvPr id="6" name="＞形箭號 5"/>
          <p:cNvSpPr/>
          <p:nvPr userDrawn="1"/>
        </p:nvSpPr>
        <p:spPr>
          <a:xfrm flipH="1">
            <a:off x="6096000" y="0"/>
            <a:ext cx="3302000" cy="6858000"/>
          </a:xfrm>
          <a:prstGeom prst="chevron">
            <a:avLst>
              <a:gd name="adj" fmla="val 83846"/>
            </a:avLst>
          </a:prstGeom>
          <a:solidFill>
            <a:schemeClr val="accent3">
              <a:lumMod val="40000"/>
              <a:lumOff val="6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形箭號 6"/>
          <p:cNvSpPr/>
          <p:nvPr userDrawn="1"/>
        </p:nvSpPr>
        <p:spPr>
          <a:xfrm flipH="1">
            <a:off x="6931720" y="0"/>
            <a:ext cx="5283200" cy="6858000"/>
          </a:xfrm>
          <a:prstGeom prst="chevron">
            <a:avLst/>
          </a:prstGeom>
          <a:solidFill>
            <a:schemeClr val="accent3">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形箭號 7"/>
          <p:cNvSpPr/>
          <p:nvPr userDrawn="1"/>
        </p:nvSpPr>
        <p:spPr>
          <a:xfrm>
            <a:off x="4391720" y="0"/>
            <a:ext cx="7800280" cy="6858000"/>
          </a:xfrm>
          <a:prstGeom prst="chevron">
            <a:avLst/>
          </a:prstGeom>
          <a:solidFill>
            <a:schemeClr val="accent3">
              <a:lumMod val="40000"/>
              <a:lumOff val="6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0"/>
          <p:cNvSpPr>
            <a:spLocks noGrp="1"/>
          </p:cNvSpPr>
          <p:nvPr>
            <p:ph type="title" hasCustomPrompt="1"/>
          </p:nvPr>
        </p:nvSpPr>
        <p:spPr>
          <a:xfrm>
            <a:off x="3110231" y="2766219"/>
            <a:ext cx="5971540" cy="1325563"/>
          </a:xfrm>
        </p:spPr>
        <p:txBody>
          <a:bodyPr>
            <a:normAutofit/>
          </a:bodyPr>
          <a:lstStyle>
            <a:lvl1pPr algn="ctr" defTabSz="609585" rtl="0" eaLnBrk="0" fontAlgn="base" latinLnBrk="0" hangingPunct="0">
              <a:lnSpc>
                <a:spcPct val="90000"/>
              </a:lnSpc>
              <a:spcBef>
                <a:spcPct val="0"/>
              </a:spcBef>
              <a:spcAft>
                <a:spcPct val="0"/>
              </a:spcAft>
              <a:buNone/>
              <a:defRPr lang="zh-TW" altLang="en-US" sz="7200" b="1" kern="1200" dirty="0" smtClean="0">
                <a:solidFill>
                  <a:schemeClr val="tx1">
                    <a:lumMod val="85000"/>
                    <a:lumOff val="15000"/>
                  </a:schemeClr>
                </a:solidFill>
                <a:latin typeface="Calibri" panose="020F0502020204030204" pitchFamily="34" charset="0"/>
                <a:ea typeface="+mn-ea"/>
                <a:cs typeface="+mn-cs"/>
              </a:defRPr>
            </a:lvl1pPr>
          </a:lstStyle>
          <a:p>
            <a:r>
              <a:rPr lang="en-US" altLang="zh-TW" dirty="0"/>
              <a:t>Title</a:t>
            </a:r>
            <a:endParaRPr lang="zh-TW" altLang="en-US" dirty="0"/>
          </a:p>
        </p:txBody>
      </p:sp>
    </p:spTree>
    <p:extLst>
      <p:ext uri="{BB962C8B-B14F-4D97-AF65-F5344CB8AC3E}">
        <p14:creationId xmlns:p14="http://schemas.microsoft.com/office/powerpoint/2010/main" val="378398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日期版面配置區 1"/>
          <p:cNvSpPr>
            <a:spLocks noGrp="1"/>
          </p:cNvSpPr>
          <p:nvPr>
            <p:ph type="dt" sz="half" idx="10"/>
          </p:nvPr>
        </p:nvSpPr>
        <p:spPr>
          <a:xfrm>
            <a:off x="838200" y="6356351"/>
            <a:ext cx="2743200" cy="365125"/>
          </a:xfrm>
        </p:spPr>
        <p:txBody>
          <a:bodyPr/>
          <a:lstStyle/>
          <a:p>
            <a:fld id="{0A3E2110-8B47-45F7-9ADC-5978D9FED4D8}" type="datetimeFigureOut">
              <a:rPr lang="zh-TW" altLang="en-US" smtClean="0"/>
              <a:t>2023/2/7</a:t>
            </a:fld>
            <a:endParaRPr lang="zh-TW" altLang="en-US"/>
          </a:p>
        </p:txBody>
      </p:sp>
      <p:sp>
        <p:nvSpPr>
          <p:cNvPr id="11" name="頁尾版面配置區 2"/>
          <p:cNvSpPr>
            <a:spLocks noGrp="1"/>
          </p:cNvSpPr>
          <p:nvPr>
            <p:ph type="ftr" sz="quarter" idx="11"/>
          </p:nvPr>
        </p:nvSpPr>
        <p:spPr>
          <a:xfrm>
            <a:off x="4038600" y="6356351"/>
            <a:ext cx="4114800" cy="365125"/>
          </a:xfrm>
        </p:spPr>
        <p:txBody>
          <a:bodyPr/>
          <a:lstStyle/>
          <a:p>
            <a:endParaRPr lang="zh-TW" altLang="en-US"/>
          </a:p>
        </p:txBody>
      </p:sp>
      <p:sp>
        <p:nvSpPr>
          <p:cNvPr id="12" name="投影片編號版面配置區 3"/>
          <p:cNvSpPr>
            <a:spLocks noGrp="1"/>
          </p:cNvSpPr>
          <p:nvPr>
            <p:ph type="sldNum" sz="quarter" idx="12"/>
          </p:nvPr>
        </p:nvSpPr>
        <p:spPr>
          <a:xfrm>
            <a:off x="8610600" y="6356351"/>
            <a:ext cx="2743200" cy="365125"/>
          </a:xfrm>
        </p:spPr>
        <p:txBody>
          <a:bodyPr/>
          <a:lstStyle/>
          <a:p>
            <a:fld id="{D26889F3-1F09-4E69-89B4-C504AB608F67}" type="slidenum">
              <a:rPr lang="zh-TW" altLang="en-US" smtClean="0"/>
              <a:t>‹#›</a:t>
            </a:fld>
            <a:endParaRPr lang="zh-TW" altLang="en-US"/>
          </a:p>
        </p:txBody>
      </p:sp>
      <p:pic>
        <p:nvPicPr>
          <p:cNvPr id="18" name="圖片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2916" y="211994"/>
            <a:ext cx="1769301" cy="497205"/>
          </a:xfrm>
          <a:prstGeom prst="rect">
            <a:avLst/>
          </a:prstGeom>
        </p:spPr>
      </p:pic>
      <p:sp>
        <p:nvSpPr>
          <p:cNvPr id="19" name="等腰三角形 18"/>
          <p:cNvSpPr/>
          <p:nvPr userDrawn="1"/>
        </p:nvSpPr>
        <p:spPr>
          <a:xfrm rot="5400000">
            <a:off x="-1543049" y="2725735"/>
            <a:ext cx="3328712" cy="24261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20" name="等腰三角形 19"/>
          <p:cNvSpPr/>
          <p:nvPr userDrawn="1"/>
        </p:nvSpPr>
        <p:spPr>
          <a:xfrm rot="5400000">
            <a:off x="-1543049" y="4046535"/>
            <a:ext cx="3328712" cy="24261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Tree>
    <p:extLst>
      <p:ext uri="{BB962C8B-B14F-4D97-AF65-F5344CB8AC3E}">
        <p14:creationId xmlns:p14="http://schemas.microsoft.com/office/powerpoint/2010/main" val="39450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grpSp>
        <p:nvGrpSpPr>
          <p:cNvPr id="6" name="群組 5"/>
          <p:cNvGrpSpPr/>
          <p:nvPr userDrawn="1"/>
        </p:nvGrpSpPr>
        <p:grpSpPr>
          <a:xfrm>
            <a:off x="9025933" y="-259"/>
            <a:ext cx="3166067" cy="1854460"/>
            <a:chOff x="6769450" y="-195"/>
            <a:chExt cx="2374550" cy="1390845"/>
          </a:xfrm>
        </p:grpSpPr>
        <p:sp>
          <p:nvSpPr>
            <p:cNvPr id="7" name="等腰三角形 6"/>
            <p:cNvSpPr/>
            <p:nvPr/>
          </p:nvSpPr>
          <p:spPr>
            <a:xfrm flipV="1">
              <a:off x="6769450" y="-195"/>
              <a:ext cx="2374550" cy="887209"/>
            </a:xfrm>
            <a:prstGeom prst="triangle">
              <a:avLst>
                <a:gd name="adj" fmla="val 10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8" name="等腰三角形 7"/>
            <p:cNvSpPr/>
            <p:nvPr/>
          </p:nvSpPr>
          <p:spPr>
            <a:xfrm flipV="1">
              <a:off x="7436200" y="0"/>
              <a:ext cx="1707800" cy="1030236"/>
            </a:xfrm>
            <a:prstGeom prst="triangle">
              <a:avLst>
                <a:gd name="adj" fmla="val 10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9" name="等腰三角形 8"/>
            <p:cNvSpPr/>
            <p:nvPr/>
          </p:nvSpPr>
          <p:spPr>
            <a:xfrm flipV="1">
              <a:off x="8086725" y="0"/>
              <a:ext cx="1057275" cy="1390650"/>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spTree>
    <p:extLst>
      <p:ext uri="{BB962C8B-B14F-4D97-AF65-F5344CB8AC3E}">
        <p14:creationId xmlns:p14="http://schemas.microsoft.com/office/powerpoint/2010/main" val="61123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5135" y="177973"/>
            <a:ext cx="1045936" cy="293927"/>
          </a:xfrm>
          <a:prstGeom prst="rect">
            <a:avLst/>
          </a:prstGeom>
        </p:spPr>
      </p:pic>
    </p:spTree>
    <p:extLst>
      <p:ext uri="{BB962C8B-B14F-4D97-AF65-F5344CB8AC3E}">
        <p14:creationId xmlns:p14="http://schemas.microsoft.com/office/powerpoint/2010/main" val="31779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270354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duct Features">
    <p:spTree>
      <p:nvGrpSpPr>
        <p:cNvPr id="1" name=""/>
        <p:cNvGrpSpPr/>
        <p:nvPr/>
      </p:nvGrpSpPr>
      <p:grpSpPr>
        <a:xfrm>
          <a:off x="0" y="0"/>
          <a:ext cx="0" cy="0"/>
          <a:chOff x="0" y="0"/>
          <a:chExt cx="0" cy="0"/>
        </a:xfrm>
      </p:grpSpPr>
      <p:sp>
        <p:nvSpPr>
          <p:cNvPr id="7" name="矩形 6"/>
          <p:cNvSpPr/>
          <p:nvPr userDrawn="1"/>
        </p:nvSpPr>
        <p:spPr>
          <a:xfrm>
            <a:off x="0" y="4235459"/>
            <a:ext cx="12192000" cy="2622541"/>
          </a:xfrm>
          <a:prstGeom prst="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 name="日期版面配置區 2"/>
          <p:cNvSpPr>
            <a:spLocks noGrp="1"/>
          </p:cNvSpPr>
          <p:nvPr>
            <p:ph type="dt" sz="half" idx="10"/>
          </p:nvPr>
        </p:nvSpPr>
        <p:spPr/>
        <p:txBody>
          <a:bodyPr/>
          <a:lstStyle/>
          <a:p>
            <a:fld id="{0A3E2110-8B47-45F7-9ADC-5978D9FED4D8}" type="datetimeFigureOut">
              <a:rPr lang="zh-TW" altLang="en-US" smtClean="0"/>
              <a:t>2023/2/7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2916" y="211994"/>
            <a:ext cx="1769301" cy="497205"/>
          </a:xfrm>
          <a:prstGeom prst="rect">
            <a:avLst/>
          </a:prstGeom>
        </p:spPr>
      </p:pic>
    </p:spTree>
    <p:extLst>
      <p:ext uri="{BB962C8B-B14F-4D97-AF65-F5344CB8AC3E}">
        <p14:creationId xmlns:p14="http://schemas.microsoft.com/office/powerpoint/2010/main" val="413640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Blank" userDrawn="1">
  <p:cSld name="7_Blank">
    <p:spTree>
      <p:nvGrpSpPr>
        <p:cNvPr id="1" name="Shape 25"/>
        <p:cNvGrpSpPr/>
        <p:nvPr/>
      </p:nvGrpSpPr>
      <p:grpSpPr>
        <a:xfrm>
          <a:off x="0" y="0"/>
          <a:ext cx="0" cy="0"/>
          <a:chOff x="0" y="0"/>
          <a:chExt cx="0" cy="0"/>
        </a:xfrm>
      </p:grpSpPr>
      <p:sp>
        <p:nvSpPr>
          <p:cNvPr id="4" name="Google Shape;17;p3"/>
          <p:cNvSpPr/>
          <p:nvPr/>
        </p:nvSpPr>
        <p:spPr>
          <a:xfrm rot="10800000">
            <a:off x="-21168" y="0"/>
            <a:ext cx="8733119" cy="6873683"/>
          </a:xfrm>
          <a:prstGeom prst="rect">
            <a:avLst/>
          </a:prstGeom>
          <a:solidFill>
            <a:srgbClr val="1CADE4"/>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 name="Google Shape;18;p3"/>
          <p:cNvSpPr/>
          <p:nvPr/>
        </p:nvSpPr>
        <p:spPr>
          <a:xfrm>
            <a:off x="-14499" y="3423995"/>
            <a:ext cx="4644920" cy="1514896"/>
          </a:xfrm>
          <a:custGeom>
            <a:avLst/>
            <a:gdLst/>
            <a:ahLst/>
            <a:cxnLst/>
            <a:rect l="l" t="t" r="r" b="b"/>
            <a:pathLst>
              <a:path w="4864622" h="1695450" extrusionOk="0">
                <a:moveTo>
                  <a:pt x="59488" y="0"/>
                </a:moveTo>
                <a:lnTo>
                  <a:pt x="3943362" y="0"/>
                </a:lnTo>
                <a:cubicBezTo>
                  <a:pt x="4452110" y="0"/>
                  <a:pt x="4864622" y="379514"/>
                  <a:pt x="4864622" y="847725"/>
                </a:cubicBezTo>
                <a:cubicBezTo>
                  <a:pt x="4864622" y="1315936"/>
                  <a:pt x="4452110" y="1695450"/>
                  <a:pt x="3943362" y="1695450"/>
                </a:cubicBezTo>
                <a:lnTo>
                  <a:pt x="59488" y="1695450"/>
                </a:lnTo>
                <a:lnTo>
                  <a:pt x="0" y="1692686"/>
                </a:lnTo>
                <a:lnTo>
                  <a:pt x="0" y="2765"/>
                </a:lnTo>
                <a:close/>
              </a:path>
            </a:pathLst>
          </a:custGeom>
          <a:solidFill>
            <a:schemeClr val="accent3">
              <a:lumMod val="40000"/>
              <a:lumOff val="60000"/>
            </a:schemeClr>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6" name="Google Shape;32;p20"/>
          <p:cNvPicPr preferRelativeResize="0"/>
          <p:nvPr userDrawn="1"/>
        </p:nvPicPr>
        <p:blipFill rotWithShape="1">
          <a:blip r:embed="rId2">
            <a:alphaModFix/>
          </a:blip>
          <a:srcRect/>
          <a:stretch/>
        </p:blipFill>
        <p:spPr>
          <a:xfrm>
            <a:off x="7620000" y="-1"/>
            <a:ext cx="4572000" cy="6873684"/>
          </a:xfrm>
          <a:prstGeom prst="rect">
            <a:avLst/>
          </a:prstGeom>
          <a:noFill/>
          <a:ln>
            <a:noFill/>
          </a:ln>
        </p:spPr>
      </p:pic>
      <p:grpSp>
        <p:nvGrpSpPr>
          <p:cNvPr id="18" name="Google Shape;45;p20"/>
          <p:cNvGrpSpPr/>
          <p:nvPr userDrawn="1"/>
        </p:nvGrpSpPr>
        <p:grpSpPr>
          <a:xfrm>
            <a:off x="4777317" y="5027085"/>
            <a:ext cx="1456267" cy="1477433"/>
            <a:chOff x="2988315" y="2282394"/>
            <a:chExt cx="1090214" cy="1108573"/>
          </a:xfrm>
        </p:grpSpPr>
        <p:pic>
          <p:nvPicPr>
            <p:cNvPr id="19" name="Google Shape;46;p20"/>
            <p:cNvPicPr preferRelativeResize="0"/>
            <p:nvPr/>
          </p:nvPicPr>
          <p:blipFill rotWithShape="1">
            <a:blip r:embed="rId3">
              <a:alphaModFix/>
            </a:blip>
            <a:srcRect/>
            <a:stretch/>
          </p:blipFill>
          <p:spPr>
            <a:xfrm>
              <a:off x="3070225" y="2505767"/>
              <a:ext cx="864040" cy="885200"/>
            </a:xfrm>
            <a:prstGeom prst="rect">
              <a:avLst/>
            </a:prstGeom>
            <a:noFill/>
            <a:ln>
              <a:noFill/>
            </a:ln>
          </p:spPr>
        </p:pic>
        <p:sp>
          <p:nvSpPr>
            <p:cNvPr id="20" name="Google Shape;47;p20"/>
            <p:cNvSpPr txBox="1"/>
            <p:nvPr/>
          </p:nvSpPr>
          <p:spPr>
            <a:xfrm>
              <a:off x="2988315" y="2282394"/>
              <a:ext cx="1090214" cy="254914"/>
            </a:xfrm>
            <a:prstGeom prst="rect">
              <a:avLst/>
            </a:prstGeom>
            <a:noFill/>
            <a:ln>
              <a:noFill/>
            </a:ln>
          </p:spPr>
          <p:txBody>
            <a:bodyPr spcFirstLastPara="1" wrap="square" lIns="91425" tIns="45700" rIns="91425" bIns="45700" anchor="t" anchorCtr="0">
              <a:noAutofit/>
            </a:bodyPr>
            <a:lstStyle/>
            <a:p>
              <a:pPr marL="0" marR="0" lvl="0" indent="0" algn="l" defTabSz="1219170" rtl="0" eaLnBrk="1" fontAlgn="auto" latinLnBrk="0" hangingPunct="1">
                <a:lnSpc>
                  <a:spcPct val="90000"/>
                </a:lnSpc>
                <a:spcBef>
                  <a:spcPts val="0"/>
                </a:spcBef>
                <a:spcAft>
                  <a:spcPts val="0"/>
                </a:spcAft>
                <a:buClr>
                  <a:srgbClr val="FFFFFF"/>
                </a:buClr>
                <a:buSzPts val="1000"/>
                <a:buFont typeface="Arial"/>
                <a:buNone/>
                <a:tabLst/>
                <a:defRPr/>
              </a:pPr>
              <a:r>
                <a:rPr kumimoji="0" lang="en-US" sz="1333" b="1" i="0" u="none" strike="noStrike" kern="0" cap="none" spc="0" normalizeH="0" baseline="0" noProof="0">
                  <a:ln>
                    <a:noFill/>
                  </a:ln>
                  <a:solidFill>
                    <a:srgbClr val="FFFFFF"/>
                  </a:solidFill>
                  <a:effectLst/>
                  <a:uLnTx/>
                  <a:uFillTx/>
                  <a:latin typeface="Calibri"/>
                  <a:ea typeface="Calibri"/>
                  <a:cs typeface="Calibri"/>
                  <a:sym typeface="Calibri"/>
                </a:rPr>
                <a:t>MyLumens.com</a:t>
              </a:r>
              <a:endParaRPr kumimoji="0" sz="400" b="1"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1" name="Google Shape;48;p20"/>
          <p:cNvGrpSpPr/>
          <p:nvPr userDrawn="1"/>
        </p:nvGrpSpPr>
        <p:grpSpPr>
          <a:xfrm>
            <a:off x="6233584" y="5031317"/>
            <a:ext cx="1386416" cy="1473200"/>
            <a:chOff x="4215102" y="3511401"/>
            <a:chExt cx="1040888" cy="1105341"/>
          </a:xfrm>
        </p:grpSpPr>
        <p:pic>
          <p:nvPicPr>
            <p:cNvPr id="22" name="Google Shape;49;p20"/>
            <p:cNvPicPr preferRelativeResize="0"/>
            <p:nvPr/>
          </p:nvPicPr>
          <p:blipFill rotWithShape="1">
            <a:blip r:embed="rId4">
              <a:alphaModFix/>
            </a:blip>
            <a:srcRect/>
            <a:stretch/>
          </p:blipFill>
          <p:spPr>
            <a:xfrm>
              <a:off x="4267551" y="3731542"/>
              <a:ext cx="843836" cy="885200"/>
            </a:xfrm>
            <a:prstGeom prst="rect">
              <a:avLst/>
            </a:prstGeom>
            <a:noFill/>
            <a:ln>
              <a:noFill/>
            </a:ln>
          </p:spPr>
        </p:pic>
        <p:sp>
          <p:nvSpPr>
            <p:cNvPr id="23" name="Google Shape;50;p20"/>
            <p:cNvSpPr txBox="1"/>
            <p:nvPr/>
          </p:nvSpPr>
          <p:spPr>
            <a:xfrm>
              <a:off x="4215102" y="3511401"/>
              <a:ext cx="1040888" cy="254914"/>
            </a:xfrm>
            <a:prstGeom prst="rect">
              <a:avLst/>
            </a:prstGeom>
            <a:noFill/>
            <a:ln>
              <a:noFill/>
            </a:ln>
          </p:spPr>
          <p:txBody>
            <a:bodyPr spcFirstLastPara="1" wrap="square" lIns="91425" tIns="45700" rIns="91425" bIns="45700" anchor="t" anchorCtr="0">
              <a:noAutofit/>
            </a:bodyPr>
            <a:lstStyle/>
            <a:p>
              <a:pPr marL="0" marR="0" lvl="0" indent="0" algn="l" defTabSz="1219170" rtl="0" eaLnBrk="1" fontAlgn="auto" latinLnBrk="0" hangingPunct="1">
                <a:lnSpc>
                  <a:spcPct val="90000"/>
                </a:lnSpc>
                <a:spcBef>
                  <a:spcPts val="0"/>
                </a:spcBef>
                <a:spcAft>
                  <a:spcPts val="0"/>
                </a:spcAft>
                <a:buClr>
                  <a:srgbClr val="FFFFFF"/>
                </a:buClr>
                <a:buSzPts val="1000"/>
                <a:buFont typeface="Arial"/>
                <a:buNone/>
                <a:tabLst/>
                <a:defRPr/>
              </a:pPr>
              <a:r>
                <a:rPr kumimoji="0" lang="en-US" sz="1333" b="1" i="0" u="none" strike="noStrike" kern="0" cap="none" spc="0" normalizeH="0" baseline="0" noProof="0">
                  <a:ln>
                    <a:noFill/>
                  </a:ln>
                  <a:solidFill>
                    <a:srgbClr val="FFFFFF"/>
                  </a:solidFill>
                  <a:effectLst/>
                  <a:uLnTx/>
                  <a:uFillTx/>
                  <a:latin typeface="Calibri"/>
                  <a:ea typeface="Calibri"/>
                  <a:cs typeface="Calibri"/>
                  <a:sym typeface="Calibri"/>
                </a:rPr>
                <a:t>Contact Lumens</a:t>
              </a:r>
              <a:endParaRPr kumimoji="0" sz="400" b="1"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 name="標題 1"/>
          <p:cNvSpPr>
            <a:spLocks noGrp="1"/>
          </p:cNvSpPr>
          <p:nvPr>
            <p:ph type="title" hasCustomPrompt="1"/>
          </p:nvPr>
        </p:nvSpPr>
        <p:spPr>
          <a:xfrm>
            <a:off x="320040" y="3528065"/>
            <a:ext cx="105156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lang="en-US" altLang="zh-TW" sz="6600" b="1" i="0" u="none" strike="noStrike" cap="none" spc="0" normalizeH="0" baseline="0" noProof="0" dirty="0">
                <a:ln>
                  <a:noFill/>
                </a:ln>
                <a:solidFill>
                  <a:schemeClr val="tx1"/>
                </a:solidFill>
                <a:effectLst/>
                <a:uLnTx/>
                <a:uFillTx/>
                <a:latin typeface="Calibri" panose="020F0502020204030204" pitchFamily="34" charset="0"/>
                <a:ea typeface="新細明體" panose="02020500000000000000" pitchFamily="18" charset="-120"/>
                <a:cs typeface="Calibri" panose="020F0502020204030204" pitchFamily="34" charset="0"/>
                <a:sym typeface="Arial"/>
              </a:defRPr>
            </a:lvl1pPr>
          </a:lstStyle>
          <a:p>
            <a:pPr marL="0" marR="0" lvl="0" indent="0" defTabSz="1084621" fontAlgn="base">
              <a:lnSpc>
                <a:spcPct val="100000"/>
              </a:lnSpc>
              <a:spcBef>
                <a:spcPct val="20000"/>
              </a:spcBef>
              <a:spcAft>
                <a:spcPct val="0"/>
              </a:spcAft>
              <a:buClrTx/>
              <a:buSzTx/>
              <a:buFont typeface="Arial" panose="020B0604020202020204" pitchFamily="34" charset="0"/>
              <a:tabLst/>
            </a:pPr>
            <a:r>
              <a:rPr kumimoji="1" lang="en-US" altLang="zh-TW" sz="48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Thank you!</a:t>
            </a:r>
          </a:p>
        </p:txBody>
      </p:sp>
    </p:spTree>
    <p:extLst>
      <p:ext uri="{BB962C8B-B14F-4D97-AF65-F5344CB8AC3E}">
        <p14:creationId xmlns:p14="http://schemas.microsoft.com/office/powerpoint/2010/main" val="312687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E2110-8B47-45F7-9ADC-5978D9FED4D8}" type="datetimeFigureOut">
              <a:rPr lang="zh-TW" altLang="en-US" smtClean="0"/>
              <a:t>2023/2/7</a:t>
            </a:fld>
            <a:endParaRPr lang="zh-TW" altLang="en-US"/>
          </a:p>
        </p:txBody>
      </p:sp>
      <p:sp>
        <p:nvSpPr>
          <p:cNvPr id="5" name="頁尾版面配置區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3298390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14.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6.jpe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27627" y="0"/>
            <a:ext cx="7951673" cy="6858000"/>
          </a:xfrm>
          <a:prstGeom prst="rect">
            <a:avLst/>
          </a:prstGeom>
        </p:spPr>
      </p:pic>
      <p:sp>
        <p:nvSpPr>
          <p:cNvPr id="7" name="矩形 6"/>
          <p:cNvSpPr/>
          <p:nvPr/>
        </p:nvSpPr>
        <p:spPr>
          <a:xfrm>
            <a:off x="2349776" y="0"/>
            <a:ext cx="5652053" cy="6858000"/>
          </a:xfrm>
          <a:prstGeom prst="rect">
            <a:avLst/>
          </a:prstGeom>
          <a:gradFill>
            <a:gsLst>
              <a:gs pos="42000">
                <a:schemeClr val="accent1">
                  <a:lumMod val="0"/>
                  <a:lumOff val="10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7278" y="3828927"/>
            <a:ext cx="3254176" cy="2440632"/>
          </a:xfrm>
          <a:prstGeom prst="rect">
            <a:avLst/>
          </a:prstGeom>
        </p:spPr>
      </p:pic>
      <p:pic>
        <p:nvPicPr>
          <p:cNvPr id="19" name="圖片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2382" y="4298256"/>
            <a:ext cx="1775836" cy="1331877"/>
          </a:xfrm>
          <a:prstGeom prst="rect">
            <a:avLst/>
          </a:prstGeom>
        </p:spPr>
      </p:pic>
      <p:sp>
        <p:nvSpPr>
          <p:cNvPr id="13" name="文字方塊 12"/>
          <p:cNvSpPr txBox="1"/>
          <p:nvPr/>
        </p:nvSpPr>
        <p:spPr>
          <a:xfrm>
            <a:off x="592590" y="1259819"/>
            <a:ext cx="5946814" cy="1446550"/>
          </a:xfrm>
          <a:prstGeom prst="rect">
            <a:avLst/>
          </a:prstGeom>
          <a:noFill/>
        </p:spPr>
        <p:txBody>
          <a:bodyPr wrap="square" rtlCol="0">
            <a:spAutoFit/>
          </a:bodyPr>
          <a:lstStyle/>
          <a:p>
            <a:r>
              <a:rPr lang="en-US" altLang="zh-TW" sz="4400" b="1" dirty="0" smtClean="0"/>
              <a:t>HIGHER EDUCATION</a:t>
            </a:r>
          </a:p>
          <a:p>
            <a:r>
              <a:rPr lang="en-US" altLang="zh-TW" sz="4400" b="1" dirty="0"/>
              <a:t>SOLUTIONS</a:t>
            </a:r>
          </a:p>
        </p:txBody>
      </p:sp>
      <p:sp>
        <p:nvSpPr>
          <p:cNvPr id="9" name="文字方塊 8"/>
          <p:cNvSpPr txBox="1"/>
          <p:nvPr/>
        </p:nvSpPr>
        <p:spPr>
          <a:xfrm>
            <a:off x="642751" y="2772599"/>
            <a:ext cx="5404249" cy="400110"/>
          </a:xfrm>
          <a:prstGeom prst="rect">
            <a:avLst/>
          </a:prstGeom>
          <a:solidFill>
            <a:srgbClr val="1CADE4"/>
          </a:solidFill>
        </p:spPr>
        <p:txBody>
          <a:bodyPr wrap="square" rtlCol="0">
            <a:spAutoFit/>
          </a:bodyPr>
          <a:lstStyle/>
          <a:p>
            <a:r>
              <a:rPr lang="en-US" altLang="zh-TW" sz="2000" dirty="0">
                <a:solidFill>
                  <a:schemeClr val="bg1"/>
                </a:solidFill>
              </a:rPr>
              <a:t>The New Teaching Trend of Higher Education </a:t>
            </a:r>
          </a:p>
        </p:txBody>
      </p:sp>
      <p:pic>
        <p:nvPicPr>
          <p:cNvPr id="11" name="圖片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82370" y="3172709"/>
            <a:ext cx="1549846" cy="1806290"/>
          </a:xfrm>
          <a:prstGeom prst="rect">
            <a:avLst/>
          </a:prstGeom>
        </p:spPr>
      </p:pic>
      <p:pic>
        <p:nvPicPr>
          <p:cNvPr id="12" name="圖片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75802" y="4683524"/>
            <a:ext cx="1446657" cy="1435725"/>
          </a:xfrm>
          <a:prstGeom prst="rect">
            <a:avLst/>
          </a:prstGeom>
        </p:spPr>
      </p:pic>
      <p:pic>
        <p:nvPicPr>
          <p:cNvPr id="14" name="圖片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050" y="4683524"/>
            <a:ext cx="2501610" cy="1876208"/>
          </a:xfrm>
          <a:prstGeom prst="rect">
            <a:avLst/>
          </a:prstGeom>
        </p:spPr>
      </p:pic>
      <p:pic>
        <p:nvPicPr>
          <p:cNvPr id="21" name="圖片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3263" y="5235847"/>
            <a:ext cx="2134363" cy="1422909"/>
          </a:xfrm>
          <a:prstGeom prst="rect">
            <a:avLst/>
          </a:prstGeom>
        </p:spPr>
      </p:pic>
    </p:spTree>
    <p:extLst>
      <p:ext uri="{BB962C8B-B14F-4D97-AF65-F5344CB8AC3E}">
        <p14:creationId xmlns:p14="http://schemas.microsoft.com/office/powerpoint/2010/main" val="19626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18872" y="3737292"/>
            <a:ext cx="327062" cy="358027"/>
          </a:xfrm>
          <a:prstGeom prst="rect">
            <a:avLst/>
          </a:prstGeom>
          <a:solidFill>
            <a:srgbClr val="1CADE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3446462" y="1116819"/>
            <a:ext cx="327062" cy="358027"/>
          </a:xfrm>
          <a:prstGeom prst="rect">
            <a:avLst/>
          </a:prstGeom>
          <a:solidFill>
            <a:srgbClr val="1CADE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6356300" y="3362324"/>
            <a:ext cx="3721150" cy="3076575"/>
          </a:xfrm>
          <a:prstGeom prst="rect">
            <a:avLst/>
          </a:prstGeom>
          <a:solidFill>
            <a:srgbClr val="D2EAF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p:cNvGrpSpPr/>
          <p:nvPr/>
        </p:nvGrpSpPr>
        <p:grpSpPr>
          <a:xfrm rot="5400000">
            <a:off x="1172730" y="-956097"/>
            <a:ext cx="276999" cy="2622459"/>
            <a:chOff x="135643" y="4187802"/>
            <a:chExt cx="276999" cy="2622459"/>
          </a:xfrm>
        </p:grpSpPr>
        <p:sp>
          <p:nvSpPr>
            <p:cNvPr id="3" name="矩形 2"/>
            <p:cNvSpPr/>
            <p:nvPr/>
          </p:nvSpPr>
          <p:spPr>
            <a:xfrm rot="16200000">
              <a:off x="-670187" y="4993632"/>
              <a:ext cx="1888659" cy="276999"/>
            </a:xfrm>
            <a:prstGeom prst="rect">
              <a:avLst/>
            </a:prstGeom>
          </p:spPr>
          <p:txBody>
            <a:bodyPr wrap="none">
              <a:spAutoFit/>
            </a:bodyPr>
            <a:lstStyle/>
            <a:p>
              <a:r>
                <a:rPr lang="en-US" altLang="zh-CN" sz="1200" b="1" dirty="0" smtClean="0">
                  <a:solidFill>
                    <a:schemeClr val="tx1">
                      <a:lumMod val="75000"/>
                      <a:lumOff val="25000"/>
                    </a:schemeClr>
                  </a:solidFill>
                </a:rPr>
                <a:t>The Flipped Classroom</a:t>
              </a:r>
              <a:endParaRPr lang="en-US" altLang="zh-CN" sz="1200" b="1" dirty="0">
                <a:solidFill>
                  <a:schemeClr val="tx1">
                    <a:lumMod val="75000"/>
                    <a:lumOff val="25000"/>
                  </a:schemeClr>
                </a:solidFill>
              </a:endParaRPr>
            </a:p>
          </p:txBody>
        </p:sp>
        <p:cxnSp>
          <p:nvCxnSpPr>
            <p:cNvPr id="4" name="直線接點 3"/>
            <p:cNvCxnSpPr/>
            <p:nvPr/>
          </p:nvCxnSpPr>
          <p:spPr>
            <a:xfrm>
              <a:off x="275559" y="6076461"/>
              <a:ext cx="0" cy="733800"/>
            </a:xfrm>
            <a:prstGeom prst="line">
              <a:avLst/>
            </a:prstGeom>
            <a:ln w="73025" cmpd="thickThi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10172650" y="3362324"/>
            <a:ext cx="1080921" cy="3076575"/>
          </a:xfrm>
          <a:prstGeom prst="rect">
            <a:avLst/>
          </a:prstGeom>
          <a:solidFill>
            <a:srgbClr val="D2E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1" name="群組 10"/>
          <p:cNvGrpSpPr/>
          <p:nvPr/>
        </p:nvGrpSpPr>
        <p:grpSpPr>
          <a:xfrm>
            <a:off x="631825" y="1003352"/>
            <a:ext cx="2637608" cy="1974246"/>
            <a:chOff x="631825" y="927100"/>
            <a:chExt cx="4123055" cy="3086100"/>
          </a:xfrm>
        </p:grpSpPr>
        <p:sp>
          <p:nvSpPr>
            <p:cNvPr id="5" name="矩形 4"/>
            <p:cNvSpPr/>
            <p:nvPr/>
          </p:nvSpPr>
          <p:spPr>
            <a:xfrm>
              <a:off x="631825" y="927100"/>
              <a:ext cx="4123055" cy="3086100"/>
            </a:xfrm>
            <a:prstGeom prst="rect">
              <a:avLst/>
            </a:prstGeom>
            <a:solidFill>
              <a:srgbClr val="D2E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rotWithShape="1">
            <a:blip r:embed="rId2" cstate="print">
              <a:extLst>
                <a:ext uri="{28A0092B-C50C-407E-A947-70E740481C1C}">
                  <a14:useLocalDpi xmlns:a14="http://schemas.microsoft.com/office/drawing/2010/main" val="0"/>
                </a:ext>
              </a:extLst>
            </a:blip>
            <a:srcRect b="34498"/>
            <a:stretch/>
          </p:blipFill>
          <p:spPr>
            <a:xfrm>
              <a:off x="867205" y="1384300"/>
              <a:ext cx="3433186" cy="2616200"/>
            </a:xfrm>
            <a:prstGeom prst="rect">
              <a:avLst/>
            </a:prstGeom>
          </p:spPr>
        </p:pic>
      </p:grpSp>
      <p:pic>
        <p:nvPicPr>
          <p:cNvPr id="8" name="圖片 7"/>
          <p:cNvPicPr>
            <a:picLocks noChangeAspect="1"/>
          </p:cNvPicPr>
          <p:nvPr/>
        </p:nvPicPr>
        <p:blipFill rotWithShape="1">
          <a:blip r:embed="rId3" cstate="print">
            <a:extLst>
              <a:ext uri="{28A0092B-C50C-407E-A947-70E740481C1C}">
                <a14:useLocalDpi xmlns:a14="http://schemas.microsoft.com/office/drawing/2010/main" val="0"/>
              </a:ext>
            </a:extLst>
          </a:blip>
          <a:srcRect t="36036" b="31815"/>
          <a:stretch/>
        </p:blipFill>
        <p:spPr>
          <a:xfrm>
            <a:off x="4678448" y="4902502"/>
            <a:ext cx="6046535" cy="1457933"/>
          </a:xfrm>
          <a:prstGeom prst="rect">
            <a:avLst/>
          </a:prstGeom>
        </p:spPr>
      </p:pic>
      <p:sp>
        <p:nvSpPr>
          <p:cNvPr id="9" name="矩形 8"/>
          <p:cNvSpPr/>
          <p:nvPr/>
        </p:nvSpPr>
        <p:spPr>
          <a:xfrm>
            <a:off x="631825" y="3825284"/>
            <a:ext cx="5629275" cy="2369880"/>
          </a:xfrm>
          <a:prstGeom prst="rect">
            <a:avLst/>
          </a:prstGeom>
        </p:spPr>
        <p:txBody>
          <a:bodyPr wrap="square">
            <a:spAutoFit/>
          </a:bodyPr>
          <a:lstStyle/>
          <a:p>
            <a:r>
              <a:rPr lang="en-US" altLang="zh-TW" b="1" dirty="0" smtClean="0"/>
              <a:t>Media Processor </a:t>
            </a:r>
          </a:p>
          <a:p>
            <a:r>
              <a:rPr lang="en-US" altLang="zh-TW" b="1" dirty="0" err="1"/>
              <a:t>CaptureVision</a:t>
            </a:r>
            <a:r>
              <a:rPr lang="en-US" altLang="zh-TW" b="1" dirty="0"/>
              <a:t> Station LC100</a:t>
            </a:r>
            <a:endParaRPr lang="en-US" altLang="zh-TW" b="1" dirty="0" smtClean="0"/>
          </a:p>
          <a:p>
            <a:r>
              <a:rPr lang="en-US" altLang="zh-TW" sz="1400" i="1"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4-channel HD switcher, recorder and live </a:t>
            </a:r>
            <a:r>
              <a:rPr lang="en-US" altLang="zh-TW" sz="1400" i="1"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streaming media processor</a:t>
            </a:r>
            <a:endParaRPr lang="en-US" altLang="zh-TW" sz="1400" i="1" kern="50" dirty="0">
              <a:solidFill>
                <a:srgbClr val="000000"/>
              </a:solidFill>
              <a:latin typeface="Arial" panose="020B0604020202020204" pitchFamily="34" charset="0"/>
              <a:ea typeface="SimSun" panose="02010600030101010101" pitchFamily="2" charset="-122"/>
              <a:cs typeface="Times New Roman" panose="02020603050405020304" pitchFamily="18" charset="0"/>
            </a:endParaRPr>
          </a:p>
          <a:p>
            <a:pPr>
              <a:tabLst>
                <a:tab pos="1671320" algn="l"/>
              </a:tabLst>
            </a:pPr>
            <a:endParaRPr lang="en-GB"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tabLst>
                <a:tab pos="1671320" algn="l"/>
              </a:tabLst>
            </a:pPr>
            <a:r>
              <a:rPr lang="en-GB"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Produce</a:t>
            </a:r>
            <a:r>
              <a:rPr lang="en-GB"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 record and stream professional video </a:t>
            </a:r>
            <a:r>
              <a:rPr lang="en-GB"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resources</a:t>
            </a:r>
            <a:endParaRPr lang="zh-TW" altLang="zh-TW" sz="2000" dirty="0" smtClean="0">
              <a:latin typeface="Calibri" panose="020F0502020204030204" pitchFamily="34" charset="0"/>
              <a:ea typeface="SimSun" panose="02010600030101010101" pitchFamily="2" charset="-122"/>
              <a:cs typeface="Times New Roman" panose="02020603050405020304" pitchFamily="18" charset="0"/>
            </a:endParaRPr>
          </a:p>
          <a:p>
            <a:pPr marL="285750" lvl="0" indent="-285750">
              <a:spcAft>
                <a:spcPts val="0"/>
              </a:spcAft>
              <a:buFont typeface="Arial" panose="020B0604020202020204" pitchFamily="34" charset="0"/>
              <a:buChar char="•"/>
              <a:tabLst>
                <a:tab pos="1671320" algn="l"/>
              </a:tabLst>
            </a:pP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Mix </a:t>
            </a: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and switch two video sources</a:t>
            </a:r>
          </a:p>
          <a:p>
            <a:pPr marL="285750" lvl="0" indent="-285750">
              <a:spcAft>
                <a:spcPts val="0"/>
              </a:spcAft>
              <a:buFont typeface="Arial" panose="020B0604020202020204" pitchFamily="34" charset="0"/>
              <a:buChar char="•"/>
              <a:tabLst>
                <a:tab pos="1671320" algn="l"/>
              </a:tabLst>
            </a:pP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Simultaneous </a:t>
            </a: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recording and streaming</a:t>
            </a:r>
          </a:p>
          <a:p>
            <a:pPr marL="285750" lvl="0" indent="-285750">
              <a:spcAft>
                <a:spcPts val="0"/>
              </a:spcAft>
              <a:buFont typeface="Arial" panose="020B0604020202020204" pitchFamily="34" charset="0"/>
              <a:buChar char="•"/>
              <a:tabLst>
                <a:tab pos="1671320" algn="l"/>
              </a:tabLst>
            </a:pP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Built-in </a:t>
            </a: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2TB HDD storage</a:t>
            </a:r>
          </a:p>
          <a:p>
            <a:pPr marL="285750" lvl="0" indent="-285750">
              <a:spcAft>
                <a:spcPts val="0"/>
              </a:spcAft>
              <a:buFont typeface="Arial" panose="020B0604020202020204" pitchFamily="34" charset="0"/>
              <a:buChar char="•"/>
              <a:tabLst>
                <a:tab pos="1671320" algn="l"/>
              </a:tabLst>
            </a:pP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Share </a:t>
            </a: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with students online</a:t>
            </a:r>
          </a:p>
          <a:p>
            <a:pPr marL="285750" lvl="0" indent="-285750">
              <a:spcAft>
                <a:spcPts val="0"/>
              </a:spcAft>
              <a:buFont typeface="Arial" panose="020B0604020202020204" pitchFamily="34" charset="0"/>
              <a:buChar char="•"/>
              <a:tabLst>
                <a:tab pos="1671320" algn="l"/>
              </a:tabLst>
            </a:pPr>
            <a:r>
              <a:rPr lang="en-US" altLang="zh-TW" sz="1400" kern="50"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Kaltura</a:t>
            </a: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and </a:t>
            </a:r>
            <a:r>
              <a:rPr lang="en-US" altLang="zh-TW" sz="1400" kern="50"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Panopto</a:t>
            </a: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-certified</a:t>
            </a:r>
            <a:endPar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0" name="矩形 9"/>
          <p:cNvSpPr/>
          <p:nvPr/>
        </p:nvSpPr>
        <p:spPr>
          <a:xfrm>
            <a:off x="3516275" y="1224583"/>
            <a:ext cx="4606768" cy="1661993"/>
          </a:xfrm>
          <a:prstGeom prst="rect">
            <a:avLst/>
          </a:prstGeom>
        </p:spPr>
        <p:txBody>
          <a:bodyPr wrap="square">
            <a:spAutoFit/>
          </a:bodyPr>
          <a:lstStyle/>
          <a:p>
            <a:r>
              <a:rPr lang="en-US" altLang="zh-TW" b="1" dirty="0" smtClean="0"/>
              <a:t>Auto-Tracking PTZ Camera </a:t>
            </a:r>
          </a:p>
          <a:p>
            <a:r>
              <a:rPr lang="en-US" altLang="zh-TW" sz="1400" i="1"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Create teaching resources with TV-style </a:t>
            </a:r>
            <a:r>
              <a:rPr lang="en-US" altLang="zh-TW" sz="1400" i="1"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results</a:t>
            </a:r>
          </a:p>
          <a:p>
            <a:r>
              <a:rPr lang="en-GB" altLang="zh-TW" sz="1400" i="1"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zh-TW" altLang="zh-TW" sz="2000" dirty="0" smtClean="0">
              <a:latin typeface="Calibri" panose="020F0502020204030204" pitchFamily="34" charset="0"/>
              <a:ea typeface="SimSun" panose="02010600030101010101" pitchFamily="2" charset="-122"/>
              <a:cs typeface="Times New Roman" panose="02020603050405020304" pitchFamily="18" charset="0"/>
            </a:endParaRPr>
          </a:p>
          <a:p>
            <a:pPr lvl="0">
              <a:spcAft>
                <a:spcPts val="0"/>
              </a:spcAft>
              <a:tabLst>
                <a:tab pos="1671320" algn="l"/>
              </a:tabLst>
            </a:pP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The auto-tracking camera automatically tracks teachers as they walk back and forth across a stage and classroom. You now don’t need a camera operator to create fantastic results.</a:t>
            </a:r>
            <a:endParaRPr lang="zh-TW" altLang="zh-TW" sz="20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12" name="圖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0875" y="145320"/>
            <a:ext cx="1168504" cy="328370"/>
          </a:xfrm>
          <a:prstGeom prst="rect">
            <a:avLst/>
          </a:prstGeom>
        </p:spPr>
      </p:pic>
      <p:sp>
        <p:nvSpPr>
          <p:cNvPr id="14" name="矩形 13"/>
          <p:cNvSpPr/>
          <p:nvPr/>
        </p:nvSpPr>
        <p:spPr>
          <a:xfrm>
            <a:off x="8198409" y="3440563"/>
            <a:ext cx="1879041" cy="769441"/>
          </a:xfrm>
          <a:prstGeom prst="rect">
            <a:avLst/>
          </a:prstGeom>
        </p:spPr>
        <p:txBody>
          <a:bodyPr wrap="none">
            <a:spAutoFit/>
          </a:bodyPr>
          <a:lstStyle/>
          <a:p>
            <a:r>
              <a:rPr lang="en-US" altLang="zh-CN" sz="4400" b="1" dirty="0" smtClean="0">
                <a:solidFill>
                  <a:schemeClr val="bg1"/>
                </a:solidFill>
              </a:rPr>
              <a:t>LC</a:t>
            </a:r>
            <a:r>
              <a:rPr lang="en-US" altLang="zh-TW" sz="4400" b="1" dirty="0" smtClean="0">
                <a:solidFill>
                  <a:schemeClr val="bg1"/>
                </a:solidFill>
              </a:rPr>
              <a:t>1</a:t>
            </a:r>
            <a:r>
              <a:rPr lang="en-US" altLang="zh-CN" sz="4400" b="1" dirty="0" smtClean="0">
                <a:solidFill>
                  <a:schemeClr val="bg1"/>
                </a:solidFill>
              </a:rPr>
              <a:t>00</a:t>
            </a:r>
            <a:endParaRPr lang="en-US" altLang="zh-CN" sz="4400" b="1" dirty="0">
              <a:solidFill>
                <a:schemeClr val="bg1"/>
              </a:solidFill>
            </a:endParaRPr>
          </a:p>
        </p:txBody>
      </p:sp>
    </p:spTree>
    <p:extLst>
      <p:ext uri="{BB962C8B-B14F-4D97-AF65-F5344CB8AC3E}">
        <p14:creationId xmlns:p14="http://schemas.microsoft.com/office/powerpoint/2010/main" val="73679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9706943" y="3069722"/>
            <a:ext cx="327062" cy="358027"/>
          </a:xfrm>
          <a:prstGeom prst="rect">
            <a:avLst/>
          </a:prstGeom>
          <a:solidFill>
            <a:srgbClr val="1CADE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5552158" y="3943503"/>
            <a:ext cx="6331971" cy="1310615"/>
          </a:xfrm>
          <a:prstGeom prst="rect">
            <a:avLst/>
          </a:prstGeom>
        </p:spPr>
        <p:txBody>
          <a:bodyPr wrap="square">
            <a:spAutoFit/>
          </a:bodyPr>
          <a:lstStyle/>
          <a:p>
            <a:pPr algn="just">
              <a:lnSpc>
                <a:spcPts val="1900"/>
              </a:lnSpc>
              <a:spcAft>
                <a:spcPts val="1200"/>
              </a:spcAft>
            </a:pPr>
            <a:r>
              <a:rPr lang="en-US" altLang="zh-TW" sz="1400" dirty="0"/>
              <a:t>It is now standard practice to record and stream lectures that take place in conference facilities and lecture halls. A professionally produced video will be a fantastic resource for students and show your faculty in its best light. To achieve this, we recommend using multiple camera angles and recording presentations directly from the lecturer’s laptop.</a:t>
            </a:r>
          </a:p>
        </p:txBody>
      </p:sp>
      <p:grpSp>
        <p:nvGrpSpPr>
          <p:cNvPr id="6" name="群組 5"/>
          <p:cNvGrpSpPr/>
          <p:nvPr/>
        </p:nvGrpSpPr>
        <p:grpSpPr>
          <a:xfrm>
            <a:off x="8505256" y="5431698"/>
            <a:ext cx="425774" cy="114300"/>
            <a:chOff x="8562975" y="2466975"/>
            <a:chExt cx="425774" cy="114300"/>
          </a:xfrm>
        </p:grpSpPr>
        <p:sp>
          <p:nvSpPr>
            <p:cNvPr id="5" name="橢圓 4"/>
            <p:cNvSpPr/>
            <p:nvPr/>
          </p:nvSpPr>
          <p:spPr>
            <a:xfrm>
              <a:off x="8562975" y="2466975"/>
              <a:ext cx="104775" cy="1143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8883974" y="2466975"/>
              <a:ext cx="104775" cy="1143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5" name="文字方塊 27"/>
          <p:cNvSpPr txBox="1">
            <a:spLocks noChangeArrowheads="1"/>
          </p:cNvSpPr>
          <p:nvPr/>
        </p:nvSpPr>
        <p:spPr bwMode="auto">
          <a:xfrm>
            <a:off x="5526299" y="2076449"/>
            <a:ext cx="470355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zh-TW" sz="4400" b="1" dirty="0" smtClean="0"/>
              <a:t>CAPTURING VIDEO IN LECTURE HALLS</a:t>
            </a:r>
            <a:endParaRPr lang="en-US" altLang="zh-TW" sz="4400" b="1" dirty="0"/>
          </a:p>
        </p:txBody>
      </p:sp>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875" y="145320"/>
            <a:ext cx="1168504" cy="328370"/>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1" y="0"/>
            <a:ext cx="4419876" cy="6863558"/>
          </a:xfrm>
          <a:prstGeom prst="rect">
            <a:avLst/>
          </a:prstGeom>
        </p:spPr>
      </p:pic>
    </p:spTree>
    <p:extLst>
      <p:ext uri="{BB962C8B-B14F-4D97-AF65-F5344CB8AC3E}">
        <p14:creationId xmlns:p14="http://schemas.microsoft.com/office/powerpoint/2010/main" val="27857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096321" y="4244374"/>
            <a:ext cx="327062" cy="358027"/>
          </a:xfrm>
          <a:prstGeom prst="rect">
            <a:avLst/>
          </a:prstGeom>
          <a:solidFill>
            <a:srgbClr val="1CADE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1096321" y="5463943"/>
            <a:ext cx="327062" cy="358027"/>
          </a:xfrm>
          <a:prstGeom prst="rect">
            <a:avLst/>
          </a:prstGeom>
          <a:solidFill>
            <a:srgbClr val="1CADE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838693" y="921778"/>
            <a:ext cx="327062" cy="358027"/>
          </a:xfrm>
          <a:prstGeom prst="rect">
            <a:avLst/>
          </a:prstGeom>
          <a:solidFill>
            <a:srgbClr val="1CADE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p:cNvGrpSpPr/>
          <p:nvPr/>
        </p:nvGrpSpPr>
        <p:grpSpPr>
          <a:xfrm rot="5400000">
            <a:off x="1509584" y="-1292952"/>
            <a:ext cx="276999" cy="3296167"/>
            <a:chOff x="135642" y="3514094"/>
            <a:chExt cx="276999" cy="3296167"/>
          </a:xfrm>
        </p:grpSpPr>
        <p:sp>
          <p:nvSpPr>
            <p:cNvPr id="3" name="矩形 2"/>
            <p:cNvSpPr/>
            <p:nvPr/>
          </p:nvSpPr>
          <p:spPr>
            <a:xfrm rot="16200000">
              <a:off x="-1007042" y="4656778"/>
              <a:ext cx="2562368" cy="276999"/>
            </a:xfrm>
            <a:prstGeom prst="rect">
              <a:avLst/>
            </a:prstGeom>
          </p:spPr>
          <p:txBody>
            <a:bodyPr wrap="none">
              <a:spAutoFit/>
            </a:bodyPr>
            <a:lstStyle/>
            <a:p>
              <a:r>
                <a:rPr lang="en-US" altLang="zh-CN" sz="1200" b="1" dirty="0">
                  <a:solidFill>
                    <a:schemeClr val="tx1">
                      <a:lumMod val="75000"/>
                      <a:lumOff val="25000"/>
                    </a:schemeClr>
                  </a:solidFill>
                </a:rPr>
                <a:t>Capturing Video in Lecture Halls</a:t>
              </a:r>
            </a:p>
          </p:txBody>
        </p:sp>
        <p:cxnSp>
          <p:nvCxnSpPr>
            <p:cNvPr id="4" name="直線接點 3"/>
            <p:cNvCxnSpPr/>
            <p:nvPr/>
          </p:nvCxnSpPr>
          <p:spPr>
            <a:xfrm>
              <a:off x="275559" y="6076461"/>
              <a:ext cx="0" cy="733800"/>
            </a:xfrm>
            <a:prstGeom prst="line">
              <a:avLst/>
            </a:prstGeom>
            <a:ln w="73025" cmpd="thickThi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8753474" y="4423388"/>
            <a:ext cx="2870199" cy="2015514"/>
          </a:xfrm>
          <a:prstGeom prst="rect">
            <a:avLst/>
          </a:prstGeom>
          <a:solidFill>
            <a:srgbClr val="D2E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5718174" y="1003351"/>
            <a:ext cx="5905499" cy="3216224"/>
          </a:xfrm>
          <a:prstGeom prst="rect">
            <a:avLst/>
          </a:prstGeom>
          <a:solidFill>
            <a:srgbClr val="D2E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838693" y="1003351"/>
            <a:ext cx="4568825" cy="2800767"/>
          </a:xfrm>
          <a:prstGeom prst="rect">
            <a:avLst/>
          </a:prstGeom>
        </p:spPr>
        <p:txBody>
          <a:bodyPr wrap="square">
            <a:spAutoFit/>
          </a:bodyPr>
          <a:lstStyle/>
          <a:p>
            <a:r>
              <a:rPr lang="en-US" altLang="zh-TW" b="1" dirty="0" smtClean="0"/>
              <a:t>Media Processor </a:t>
            </a:r>
          </a:p>
          <a:p>
            <a:r>
              <a:rPr lang="en-US" altLang="zh-TW" b="1" dirty="0" err="1"/>
              <a:t>CaptureVision</a:t>
            </a:r>
            <a:r>
              <a:rPr lang="en-US" altLang="zh-TW" b="1" dirty="0"/>
              <a:t> Station </a:t>
            </a:r>
            <a:r>
              <a:rPr lang="en-US" altLang="zh-TW" b="1" dirty="0" smtClean="0"/>
              <a:t>LC200</a:t>
            </a:r>
          </a:p>
          <a:p>
            <a:r>
              <a:rPr lang="en-US" altLang="zh-TW" sz="1400" i="1"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4-channel HD switcher, recorder and live streaming media </a:t>
            </a:r>
            <a:r>
              <a:rPr lang="en-US" altLang="zh-TW" sz="1400" i="1"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processor</a:t>
            </a:r>
          </a:p>
          <a:p>
            <a:r>
              <a:rPr lang="en-GB" altLang="zh-TW" sz="1400" i="1"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p>
          <a:p>
            <a:pPr>
              <a:tabLst>
                <a:tab pos="1671320" algn="l"/>
              </a:tabLst>
            </a:pP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Record 3 camera sources and the output from the lecturer’s laptop</a:t>
            </a:r>
            <a:endParaRPr lang="zh-TW"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285750" lvl="0" indent="-285750">
              <a:spcAft>
                <a:spcPts val="0"/>
              </a:spcAft>
              <a:buFont typeface="Arial" panose="020B0604020202020204" pitchFamily="34" charset="0"/>
              <a:buChar char="•"/>
              <a:tabLst>
                <a:tab pos="1671320" algn="l"/>
              </a:tabLst>
            </a:pP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4-channel </a:t>
            </a: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recording </a:t>
            </a:r>
          </a:p>
          <a:p>
            <a:pPr marL="285750" lvl="0" indent="-285750">
              <a:spcAft>
                <a:spcPts val="0"/>
              </a:spcAft>
              <a:buFont typeface="Arial" panose="020B0604020202020204" pitchFamily="34" charset="0"/>
              <a:buChar char="•"/>
              <a:tabLst>
                <a:tab pos="1671320" algn="l"/>
              </a:tabLst>
            </a:pP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Simultaneous </a:t>
            </a: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live streaming</a:t>
            </a:r>
          </a:p>
          <a:p>
            <a:pPr marL="285750" lvl="0" indent="-285750">
              <a:spcAft>
                <a:spcPts val="0"/>
              </a:spcAft>
              <a:buFont typeface="Arial" panose="020B0604020202020204" pitchFamily="34" charset="0"/>
              <a:buChar char="•"/>
              <a:tabLst>
                <a:tab pos="1671320" algn="l"/>
              </a:tabLst>
            </a:pP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4-input </a:t>
            </a: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video processor (with HDMI and IP)</a:t>
            </a:r>
          </a:p>
          <a:p>
            <a:pPr marL="285750" lvl="0" indent="-285750">
              <a:spcAft>
                <a:spcPts val="0"/>
              </a:spcAft>
              <a:buFont typeface="Arial" panose="020B0604020202020204" pitchFamily="34" charset="0"/>
              <a:buChar char="•"/>
              <a:tabLst>
                <a:tab pos="1671320" algn="l"/>
              </a:tabLst>
            </a:pP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Source </a:t>
            </a: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scaling switching and vision mixing</a:t>
            </a:r>
          </a:p>
          <a:p>
            <a:pPr marL="285750" lvl="0" indent="-285750">
              <a:spcAft>
                <a:spcPts val="0"/>
              </a:spcAft>
              <a:buFont typeface="Arial" panose="020B0604020202020204" pitchFamily="34" charset="0"/>
              <a:buChar char="•"/>
              <a:tabLst>
                <a:tab pos="1671320" algn="l"/>
              </a:tabLst>
            </a:pPr>
            <a:r>
              <a:rPr lang="en-US" altLang="zh-TW" sz="1400" kern="50"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Panopto</a:t>
            </a: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and </a:t>
            </a:r>
            <a:r>
              <a:rPr lang="en-US" altLang="zh-TW" sz="1400" kern="5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Kaltura</a:t>
            </a: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-certified</a:t>
            </a:r>
          </a:p>
        </p:txBody>
      </p:sp>
      <p:sp>
        <p:nvSpPr>
          <p:cNvPr id="10" name="矩形 9"/>
          <p:cNvSpPr/>
          <p:nvPr/>
        </p:nvSpPr>
        <p:spPr>
          <a:xfrm>
            <a:off x="1198487" y="4293928"/>
            <a:ext cx="4313030" cy="892552"/>
          </a:xfrm>
          <a:prstGeom prst="rect">
            <a:avLst/>
          </a:prstGeom>
        </p:spPr>
        <p:txBody>
          <a:bodyPr wrap="square">
            <a:spAutoFit/>
          </a:bodyPr>
          <a:lstStyle/>
          <a:p>
            <a:r>
              <a:rPr lang="en-US" altLang="zh-TW" sz="1600" b="1" dirty="0"/>
              <a:t>PTZ </a:t>
            </a:r>
            <a:r>
              <a:rPr lang="en-US" altLang="zh-TW" sz="1600" b="1" dirty="0" smtClean="0"/>
              <a:t>Camera </a:t>
            </a:r>
          </a:p>
          <a:p>
            <a:r>
              <a:rPr lang="en-US" altLang="zh-TW" sz="1200" i="1"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Effectively Track &amp; Capture Presenter </a:t>
            </a:r>
            <a:r>
              <a:rPr lang="en-US" altLang="zh-TW" sz="1200" i="1"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Content</a:t>
            </a:r>
            <a:endParaRPr lang="zh-TW" altLang="zh-TW" dirty="0" smtClean="0">
              <a:latin typeface="Calibri" panose="020F0502020204030204" pitchFamily="34" charset="0"/>
              <a:ea typeface="SimSun" panose="02010600030101010101" pitchFamily="2" charset="-122"/>
              <a:cs typeface="Times New Roman" panose="02020603050405020304" pitchFamily="18" charset="0"/>
            </a:endParaRPr>
          </a:p>
          <a:p>
            <a:pPr lvl="0">
              <a:spcAft>
                <a:spcPts val="0"/>
              </a:spcAft>
              <a:tabLst>
                <a:tab pos="1671320" algn="l"/>
              </a:tabLst>
            </a:pPr>
            <a:r>
              <a:rPr lang="en-US" altLang="zh-TW" sz="12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Zoom, swivel and tilt, and move smoothly with remotely controlled PTZ cameras.</a:t>
            </a:r>
            <a:endParaRPr lang="zh-TW" altLang="zh-TW"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2" name="矩形 11"/>
          <p:cNvSpPr/>
          <p:nvPr/>
        </p:nvSpPr>
        <p:spPr>
          <a:xfrm>
            <a:off x="5718174" y="4423388"/>
            <a:ext cx="2870199" cy="2015514"/>
          </a:xfrm>
          <a:prstGeom prst="rect">
            <a:avLst/>
          </a:prstGeom>
          <a:solidFill>
            <a:srgbClr val="D2E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p:cNvPicPr>
            <a:picLocks noChangeAspect="1"/>
          </p:cNvPicPr>
          <p:nvPr/>
        </p:nvPicPr>
        <p:blipFill rotWithShape="1">
          <a:blip r:embed="rId2" cstate="print">
            <a:extLst>
              <a:ext uri="{28A0092B-C50C-407E-A947-70E740481C1C}">
                <a14:useLocalDpi xmlns:a14="http://schemas.microsoft.com/office/drawing/2010/main" val="0"/>
              </a:ext>
            </a:extLst>
          </a:blip>
          <a:srcRect l="12009" t="27424" r="20283" b="21583"/>
          <a:stretch/>
        </p:blipFill>
        <p:spPr>
          <a:xfrm>
            <a:off x="5324475" y="5114925"/>
            <a:ext cx="2276475" cy="1285875"/>
          </a:xfrm>
          <a:prstGeom prst="rect">
            <a:avLst/>
          </a:prstGeom>
        </p:spPr>
      </p:pic>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2289" y="4092059"/>
            <a:ext cx="1335918" cy="1588406"/>
          </a:xfrm>
          <a:prstGeom prst="rect">
            <a:avLst/>
          </a:prstGeom>
        </p:spPr>
      </p:pic>
      <p:pic>
        <p:nvPicPr>
          <p:cNvPr id="15" name="圖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6238" y="4555942"/>
            <a:ext cx="1399985" cy="1628717"/>
          </a:xfrm>
          <a:prstGeom prst="rect">
            <a:avLst/>
          </a:prstGeom>
        </p:spPr>
      </p:pic>
      <p:sp>
        <p:nvSpPr>
          <p:cNvPr id="16" name="矩形 15"/>
          <p:cNvSpPr/>
          <p:nvPr/>
        </p:nvSpPr>
        <p:spPr>
          <a:xfrm>
            <a:off x="5791858" y="1041802"/>
            <a:ext cx="1879041" cy="769441"/>
          </a:xfrm>
          <a:prstGeom prst="rect">
            <a:avLst/>
          </a:prstGeom>
        </p:spPr>
        <p:txBody>
          <a:bodyPr wrap="none">
            <a:spAutoFit/>
          </a:bodyPr>
          <a:lstStyle/>
          <a:p>
            <a:r>
              <a:rPr lang="en-US" altLang="zh-CN" sz="4400" b="1" dirty="0" smtClean="0">
                <a:solidFill>
                  <a:schemeClr val="bg1"/>
                </a:solidFill>
              </a:rPr>
              <a:t>LC200</a:t>
            </a:r>
            <a:endParaRPr lang="en-US" altLang="zh-CN" sz="4400" b="1" dirty="0">
              <a:solidFill>
                <a:schemeClr val="bg1"/>
              </a:solidFill>
            </a:endParaRPr>
          </a:p>
        </p:txBody>
      </p:sp>
      <p:sp>
        <p:nvSpPr>
          <p:cNvPr id="17" name="矩形 16"/>
          <p:cNvSpPr/>
          <p:nvPr/>
        </p:nvSpPr>
        <p:spPr>
          <a:xfrm>
            <a:off x="6823046" y="4555942"/>
            <a:ext cx="1847878" cy="769441"/>
          </a:xfrm>
          <a:prstGeom prst="rect">
            <a:avLst/>
          </a:prstGeom>
        </p:spPr>
        <p:txBody>
          <a:bodyPr wrap="none">
            <a:spAutoFit/>
          </a:bodyPr>
          <a:lstStyle/>
          <a:p>
            <a:r>
              <a:rPr lang="en-US" altLang="zh-CN" sz="4400" b="1" dirty="0" smtClean="0">
                <a:solidFill>
                  <a:schemeClr val="bg1"/>
                </a:solidFill>
              </a:rPr>
              <a:t>CL511</a:t>
            </a:r>
            <a:endParaRPr lang="en-US" altLang="zh-CN" sz="4400" b="1" dirty="0">
              <a:solidFill>
                <a:schemeClr val="bg1"/>
              </a:solidFill>
            </a:endParaRPr>
          </a:p>
        </p:txBody>
      </p:sp>
      <p:sp>
        <p:nvSpPr>
          <p:cNvPr id="18" name="矩形 17"/>
          <p:cNvSpPr/>
          <p:nvPr/>
        </p:nvSpPr>
        <p:spPr>
          <a:xfrm>
            <a:off x="8755536" y="5720872"/>
            <a:ext cx="1250663" cy="769441"/>
          </a:xfrm>
          <a:prstGeom prst="rect">
            <a:avLst/>
          </a:prstGeom>
        </p:spPr>
        <p:txBody>
          <a:bodyPr wrap="none">
            <a:spAutoFit/>
          </a:bodyPr>
          <a:lstStyle/>
          <a:p>
            <a:r>
              <a:rPr lang="en-US" altLang="zh-CN" sz="4400" b="1" dirty="0" smtClean="0">
                <a:solidFill>
                  <a:schemeClr val="bg1"/>
                </a:solidFill>
              </a:rPr>
              <a:t>PTZ</a:t>
            </a:r>
            <a:endParaRPr lang="en-US" altLang="zh-CN" sz="4400" b="1" dirty="0">
              <a:solidFill>
                <a:schemeClr val="bg1"/>
              </a:solidFill>
            </a:endParaRPr>
          </a:p>
        </p:txBody>
      </p:sp>
      <p:pic>
        <p:nvPicPr>
          <p:cNvPr id="19" name="圖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10875" y="145320"/>
            <a:ext cx="1168504" cy="328370"/>
          </a:xfrm>
          <a:prstGeom prst="rect">
            <a:avLst/>
          </a:prstGeom>
        </p:spPr>
      </p:pic>
      <p:sp>
        <p:nvSpPr>
          <p:cNvPr id="20" name="矩形 19"/>
          <p:cNvSpPr/>
          <p:nvPr/>
        </p:nvSpPr>
        <p:spPr>
          <a:xfrm>
            <a:off x="1178872" y="5508248"/>
            <a:ext cx="4174703" cy="892552"/>
          </a:xfrm>
          <a:prstGeom prst="rect">
            <a:avLst/>
          </a:prstGeom>
        </p:spPr>
        <p:txBody>
          <a:bodyPr wrap="square">
            <a:spAutoFit/>
          </a:bodyPr>
          <a:lstStyle/>
          <a:p>
            <a:r>
              <a:rPr lang="en-US" altLang="zh-TW" sz="1600" b="1" dirty="0" smtClean="0"/>
              <a:t>Ceiling Camera </a:t>
            </a:r>
          </a:p>
          <a:p>
            <a:r>
              <a:rPr lang="en-US" altLang="zh-TW" sz="1200" i="1"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Present Documents and 3D </a:t>
            </a:r>
            <a:r>
              <a:rPr lang="en-US" altLang="zh-TW" sz="1200" i="1"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Objects</a:t>
            </a:r>
            <a:endParaRPr lang="zh-TW" altLang="zh-TW" dirty="0" smtClean="0">
              <a:latin typeface="Calibri" panose="020F0502020204030204" pitchFamily="34" charset="0"/>
              <a:ea typeface="SimSun" panose="02010600030101010101" pitchFamily="2" charset="-122"/>
              <a:cs typeface="Times New Roman" panose="02020603050405020304" pitchFamily="18" charset="0"/>
            </a:endParaRPr>
          </a:p>
          <a:p>
            <a:pPr lvl="0">
              <a:spcAft>
                <a:spcPts val="0"/>
              </a:spcAft>
              <a:tabLst>
                <a:tab pos="1671320" algn="l"/>
              </a:tabLst>
            </a:pPr>
            <a:r>
              <a:rPr lang="en-US" altLang="zh-TW" sz="12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Provide an overhead view of a demonstration area with high-resolution image.</a:t>
            </a:r>
            <a:endParaRPr lang="zh-TW" altLang="zh-TW"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7" name="圖片 6"/>
          <p:cNvPicPr>
            <a:picLocks noChangeAspect="1"/>
          </p:cNvPicPr>
          <p:nvPr/>
        </p:nvPicPr>
        <p:blipFill rotWithShape="1">
          <a:blip r:embed="rId6" cstate="print">
            <a:extLst>
              <a:ext uri="{28A0092B-C50C-407E-A947-70E740481C1C}">
                <a14:useLocalDpi xmlns:a14="http://schemas.microsoft.com/office/drawing/2010/main" val="0"/>
              </a:ext>
            </a:extLst>
          </a:blip>
          <a:srcRect t="36185" b="36263"/>
          <a:stretch/>
        </p:blipFill>
        <p:spPr>
          <a:xfrm>
            <a:off x="5253467" y="2204276"/>
            <a:ext cx="5350310" cy="1105593"/>
          </a:xfrm>
          <a:prstGeom prst="rect">
            <a:avLst/>
          </a:prstGeom>
        </p:spPr>
      </p:pic>
      <p:pic>
        <p:nvPicPr>
          <p:cNvPr id="11" name="圖片 10"/>
          <p:cNvPicPr>
            <a:picLocks noChangeAspect="1"/>
          </p:cNvPicPr>
          <p:nvPr/>
        </p:nvPicPr>
        <p:blipFill rotWithShape="1">
          <a:blip r:embed="rId7" cstate="print">
            <a:extLst>
              <a:ext uri="{28A0092B-C50C-407E-A947-70E740481C1C}">
                <a14:useLocalDpi xmlns:a14="http://schemas.microsoft.com/office/drawing/2010/main" val="0"/>
              </a:ext>
            </a:extLst>
          </a:blip>
          <a:srcRect l="19356" t="26674" r="25636" b="24645"/>
          <a:stretch/>
        </p:blipFill>
        <p:spPr>
          <a:xfrm>
            <a:off x="9686807" y="2533990"/>
            <a:ext cx="1936866" cy="1288473"/>
          </a:xfrm>
          <a:prstGeom prst="rect">
            <a:avLst/>
          </a:prstGeom>
        </p:spPr>
      </p:pic>
    </p:spTree>
    <p:extLst>
      <p:ext uri="{BB962C8B-B14F-4D97-AF65-F5344CB8AC3E}">
        <p14:creationId xmlns:p14="http://schemas.microsoft.com/office/powerpoint/2010/main" val="315170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0577" y="3492980"/>
            <a:ext cx="4719320" cy="1325563"/>
          </a:xfrm>
        </p:spPr>
        <p:txBody>
          <a:bodyPr/>
          <a:lstStyle/>
          <a:p>
            <a:pPr defTabSz="1084621" fontAlgn="base">
              <a:lnSpc>
                <a:spcPct val="100000"/>
              </a:lnSpc>
              <a:spcBef>
                <a:spcPct val="20000"/>
              </a:spcBef>
              <a:spcAft>
                <a:spcPct val="0"/>
              </a:spcAft>
              <a:defRPr/>
            </a:pPr>
            <a:r>
              <a:rPr lang="en-US" altLang="zh-TW" dirty="0"/>
              <a:t>Thank you!</a:t>
            </a:r>
          </a:p>
        </p:txBody>
      </p:sp>
    </p:spTree>
    <p:extLst>
      <p:ext uri="{BB962C8B-B14F-4D97-AF65-F5344CB8AC3E}">
        <p14:creationId xmlns:p14="http://schemas.microsoft.com/office/powerpoint/2010/main" val="419619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9572931" y="2608767"/>
            <a:ext cx="327062" cy="358027"/>
          </a:xfrm>
          <a:prstGeom prst="rect">
            <a:avLst/>
          </a:prstGeom>
          <a:solidFill>
            <a:srgbClr val="1CADE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6562725" y="3934934"/>
            <a:ext cx="4986621" cy="1310615"/>
          </a:xfrm>
          <a:prstGeom prst="rect">
            <a:avLst/>
          </a:prstGeom>
        </p:spPr>
        <p:txBody>
          <a:bodyPr wrap="square">
            <a:spAutoFit/>
          </a:bodyPr>
          <a:lstStyle/>
          <a:p>
            <a:pPr algn="just">
              <a:lnSpc>
                <a:spcPts val="1900"/>
              </a:lnSpc>
              <a:spcAft>
                <a:spcPts val="1200"/>
              </a:spcAft>
            </a:pPr>
            <a:r>
              <a:rPr lang="en-US" altLang="zh-TW" sz="1400" dirty="0"/>
              <a:t>Many colleges and schools rely on campus TV to engage with students. They use digital signage is used to advertise events, news and emergency information, with the option to transmit different messages being displayed to different groups of monitors.</a:t>
            </a:r>
            <a:endParaRPr lang="zh-TW" altLang="en-US" sz="1050" dirty="0"/>
          </a:p>
        </p:txBody>
      </p:sp>
      <p:grpSp>
        <p:nvGrpSpPr>
          <p:cNvPr id="6" name="群組 5"/>
          <p:cNvGrpSpPr/>
          <p:nvPr/>
        </p:nvGrpSpPr>
        <p:grpSpPr>
          <a:xfrm>
            <a:off x="8917007" y="5469798"/>
            <a:ext cx="425774" cy="114300"/>
            <a:chOff x="8562975" y="2466975"/>
            <a:chExt cx="425774" cy="114300"/>
          </a:xfrm>
        </p:grpSpPr>
        <p:sp>
          <p:nvSpPr>
            <p:cNvPr id="5" name="橢圓 4"/>
            <p:cNvSpPr/>
            <p:nvPr/>
          </p:nvSpPr>
          <p:spPr>
            <a:xfrm>
              <a:off x="8562975" y="2466975"/>
              <a:ext cx="104775" cy="1143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8883974" y="2466975"/>
              <a:ext cx="104775" cy="1143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2" name="圖片 11"/>
          <p:cNvPicPr>
            <a:picLocks noChangeAspect="1"/>
          </p:cNvPicPr>
          <p:nvPr/>
        </p:nvPicPr>
        <p:blipFill rotWithShape="1">
          <a:blip r:embed="rId3"/>
          <a:srcRect r="1002"/>
          <a:stretch/>
        </p:blipFill>
        <p:spPr>
          <a:xfrm>
            <a:off x="551980" y="903828"/>
            <a:ext cx="5657010" cy="5098099"/>
          </a:xfrm>
          <a:prstGeom prst="rect">
            <a:avLst/>
          </a:prstGeom>
        </p:spPr>
      </p:pic>
      <p:sp>
        <p:nvSpPr>
          <p:cNvPr id="15" name="文字方塊 27"/>
          <p:cNvSpPr txBox="1">
            <a:spLocks noChangeArrowheads="1"/>
          </p:cNvSpPr>
          <p:nvPr/>
        </p:nvSpPr>
        <p:spPr bwMode="auto">
          <a:xfrm>
            <a:off x="5953355" y="1546877"/>
            <a:ext cx="455533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zh-TW" sz="4400" b="1" dirty="0" smtClean="0"/>
              <a:t>CROSS CAMPUS BROADCASTING</a:t>
            </a:r>
            <a:endParaRPr lang="zh-TW" altLang="en-US" sz="4400" b="1" dirty="0"/>
          </a:p>
        </p:txBody>
      </p:sp>
      <p:pic>
        <p:nvPicPr>
          <p:cNvPr id="16" name="圖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0875" y="145320"/>
            <a:ext cx="1168504" cy="328370"/>
          </a:xfrm>
          <a:prstGeom prst="rect">
            <a:avLst/>
          </a:prstGeom>
        </p:spPr>
      </p:pic>
    </p:spTree>
    <p:extLst>
      <p:ext uri="{BB962C8B-B14F-4D97-AF65-F5344CB8AC3E}">
        <p14:creationId xmlns:p14="http://schemas.microsoft.com/office/powerpoint/2010/main" val="2034350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33800" y="4407681"/>
            <a:ext cx="5495277" cy="1674817"/>
          </a:xfrm>
          <a:prstGeom prst="rect">
            <a:avLst/>
          </a:prstGeom>
        </p:spPr>
        <p:txBody>
          <a:bodyPr wrap="square">
            <a:spAutoFit/>
          </a:bodyPr>
          <a:lstStyle/>
          <a:p>
            <a:pPr marL="90170" indent="-90170">
              <a:spcBef>
                <a:spcPts val="495"/>
              </a:spcBef>
              <a:spcAft>
                <a:spcPts val="0"/>
              </a:spcAft>
            </a:pPr>
            <a:r>
              <a:rPr lang="en-GB" altLang="zh-TW" b="1" kern="5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Lumens AV</a:t>
            </a:r>
            <a:r>
              <a:rPr lang="en-GB" altLang="zh-TW" b="1" kern="50" spc="-65"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altLang="zh-TW" b="1" kern="5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OVER</a:t>
            </a:r>
            <a:r>
              <a:rPr lang="en-GB" altLang="zh-TW" b="1" kern="50" spc="-55"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altLang="zh-TW" b="1" kern="50" spc="-25" dirty="0">
                <a:solidFill>
                  <a:srgbClr val="000000"/>
                </a:solidFill>
                <a:latin typeface="Arial" panose="020B0604020202020204" pitchFamily="34" charset="0"/>
                <a:ea typeface="Calibri" panose="020F0502020204030204" pitchFamily="34" charset="0"/>
                <a:cs typeface="Times New Roman" panose="02020603050405020304" pitchFamily="18" charset="0"/>
              </a:rPr>
              <a:t>IP Solution</a:t>
            </a:r>
            <a:endParaRPr lang="zh-TW" altLang="zh-TW" dirty="0">
              <a:latin typeface="Calibri" panose="020F0502020204030204" pitchFamily="34" charset="0"/>
              <a:ea typeface="SimSun" panose="02010600030101010101" pitchFamily="2" charset="-122"/>
              <a:cs typeface="Times New Roman" panose="02020603050405020304" pitchFamily="18" charset="0"/>
            </a:endParaRPr>
          </a:p>
          <a:p>
            <a:pPr marL="90170" indent="-90170">
              <a:spcBef>
                <a:spcPts val="70"/>
              </a:spcBef>
              <a:spcAft>
                <a:spcPts val="0"/>
              </a:spcAft>
            </a:pPr>
            <a:r>
              <a:rPr lang="en-GB" altLang="zh-TW" sz="1400" i="1"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HD and 4K options available</a:t>
            </a:r>
            <a:endParaRPr lang="zh-TW" altLang="zh-TW" sz="2000" dirty="0">
              <a:latin typeface="Calibri" panose="020F0502020204030204" pitchFamily="34" charset="0"/>
              <a:ea typeface="SimSun" panose="02010600030101010101" pitchFamily="2" charset="-122"/>
              <a:cs typeface="Times New Roman" panose="02020603050405020304" pitchFamily="18" charset="0"/>
            </a:endParaRPr>
          </a:p>
          <a:p>
            <a:pPr marL="90170" indent="-90170">
              <a:spcBef>
                <a:spcPts val="20"/>
              </a:spcBef>
              <a:spcAft>
                <a:spcPts val="0"/>
              </a:spcAft>
            </a:pPr>
            <a:r>
              <a:rPr lang="en-GB" altLang="zh-TW" sz="1400" i="1"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zh-TW" altLang="zh-TW" sz="20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spcAft>
                <a:spcPts val="0"/>
              </a:spcAft>
              <a:buFont typeface="Arial" panose="020B0604020202020204" pitchFamily="34" charset="0"/>
              <a:buChar char="•"/>
              <a:tabLst>
                <a:tab pos="1671320" algn="l"/>
              </a:tabLst>
            </a:pPr>
            <a:r>
              <a:rPr lang="en-GB"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Send multiple video sources to individual monitors, or groups of displays</a:t>
            </a:r>
            <a:endParaRPr lang="zh-TW" altLang="zh-TW" sz="20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spcAft>
                <a:spcPts val="0"/>
              </a:spcAft>
              <a:buFont typeface="Arial" panose="020B0604020202020204" pitchFamily="34" charset="0"/>
              <a:buChar char="•"/>
              <a:tabLst>
                <a:tab pos="1671320" algn="l"/>
              </a:tabLst>
            </a:pPr>
            <a:r>
              <a:rPr lang="en-GB"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Transmit HDMI</a:t>
            </a:r>
            <a:r>
              <a:rPr lang="en-GB" altLang="zh-TW" sz="1400" kern="50" spc="-40" dirty="0">
                <a:solidFill>
                  <a:srgbClr val="000000"/>
                </a:solidFill>
                <a:latin typeface="Arial" panose="020B0604020202020204" pitchFamily="34" charset="0"/>
                <a:ea typeface="Calibri" panose="020F0502020204030204" pitchFamily="34" charset="0"/>
                <a:cs typeface="Times New Roman" panose="02020603050405020304" pitchFamily="18" charset="0"/>
              </a:rPr>
              <a:t> signals over </a:t>
            </a:r>
            <a:r>
              <a:rPr lang="en-GB"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IP</a:t>
            </a:r>
            <a:r>
              <a:rPr lang="en-GB" altLang="zh-TW" sz="1400" kern="50" spc="-5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networks at very low latency</a:t>
            </a:r>
            <a:endParaRPr lang="zh-TW" altLang="zh-TW" sz="2000" dirty="0">
              <a:latin typeface="Calibri" panose="020F0502020204030204" pitchFamily="34" charset="0"/>
              <a:ea typeface="SimSun" panose="02010600030101010101" pitchFamily="2" charset="-122"/>
              <a:cs typeface="Times New Roman" panose="02020603050405020304" pitchFamily="18" charset="0"/>
            </a:endParaRPr>
          </a:p>
          <a:p>
            <a:pPr marL="342900" lvl="0" indent="-342900">
              <a:spcBef>
                <a:spcPts val="35"/>
              </a:spcBef>
              <a:spcAft>
                <a:spcPts val="0"/>
              </a:spcAft>
              <a:buFont typeface="Arial" panose="020B0604020202020204" pitchFamily="34" charset="0"/>
              <a:buChar char="•"/>
              <a:tabLst>
                <a:tab pos="1671320" algn="l"/>
              </a:tabLst>
            </a:pPr>
            <a:r>
              <a:rPr lang="en-GB"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Supports</a:t>
            </a:r>
            <a:r>
              <a:rPr lang="en-GB" altLang="zh-TW" sz="1400" kern="50" spc="-45"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video walls</a:t>
            </a:r>
            <a:r>
              <a:rPr lang="en-GB" altLang="zh-TW" sz="1400" kern="50" spc="-45"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in</a:t>
            </a:r>
            <a:r>
              <a:rPr lang="en-GB" altLang="zh-TW" sz="1400" kern="50" spc="-4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portrait</a:t>
            </a:r>
            <a:r>
              <a:rPr lang="en-GB" altLang="zh-TW" sz="1400" kern="50" spc="-4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and</a:t>
            </a:r>
            <a:r>
              <a:rPr lang="en-GB" altLang="zh-TW" sz="1400" kern="50" spc="-45"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landscape</a:t>
            </a:r>
            <a:r>
              <a:rPr lang="en-GB" altLang="zh-TW" sz="1400" kern="50" spc="-4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altLang="zh-TW" sz="1400" kern="5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orientation</a:t>
            </a:r>
            <a:endParaRPr lang="zh-TW" altLang="zh-TW"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矩形 8"/>
          <p:cNvSpPr/>
          <p:nvPr/>
        </p:nvSpPr>
        <p:spPr>
          <a:xfrm>
            <a:off x="6340697" y="4732533"/>
            <a:ext cx="5367357" cy="307777"/>
          </a:xfrm>
          <a:prstGeom prst="rect">
            <a:avLst/>
          </a:prstGeom>
        </p:spPr>
        <p:txBody>
          <a:bodyPr wrap="square">
            <a:spAutoFit/>
          </a:bodyPr>
          <a:lstStyle/>
          <a:p>
            <a:r>
              <a:rPr lang="en-US" altLang="zh-TW" sz="1400" dirty="0">
                <a:solidFill>
                  <a:srgbClr val="14102E"/>
                </a:solidFill>
                <a:latin typeface="Arial" panose="020B0604020202020204" pitchFamily="34" charset="0"/>
              </a:rPr>
              <a:t>Video over IP systems need to meet three basic requirements: </a:t>
            </a:r>
          </a:p>
        </p:txBody>
      </p:sp>
      <p:sp>
        <p:nvSpPr>
          <p:cNvPr id="10" name="矩形 9"/>
          <p:cNvSpPr/>
          <p:nvPr/>
        </p:nvSpPr>
        <p:spPr>
          <a:xfrm>
            <a:off x="6337587" y="5164135"/>
            <a:ext cx="5565062" cy="738664"/>
          </a:xfrm>
          <a:prstGeom prst="rect">
            <a:avLst/>
          </a:prstGeom>
        </p:spPr>
        <p:txBody>
          <a:bodyPr wrap="square">
            <a:spAutoFit/>
          </a:bodyPr>
          <a:lstStyle/>
          <a:p>
            <a:r>
              <a:rPr lang="en-US" altLang="zh-TW" sz="1400" dirty="0" smtClean="0">
                <a:solidFill>
                  <a:srgbClr val="14102E"/>
                </a:solidFill>
                <a:latin typeface="Arial" panose="020B0604020202020204" pitchFamily="34" charset="0"/>
              </a:rPr>
              <a:t>• </a:t>
            </a:r>
            <a:r>
              <a:rPr lang="en-US" altLang="zh-TW" sz="1400" dirty="0">
                <a:solidFill>
                  <a:srgbClr val="14102E"/>
                </a:solidFill>
                <a:latin typeface="Arial" panose="020B0604020202020204" pitchFamily="34" charset="0"/>
              </a:rPr>
              <a:t>Secure, very low delay transmission over existing IP networks </a:t>
            </a:r>
          </a:p>
          <a:p>
            <a:r>
              <a:rPr lang="en-US" altLang="zh-TW" sz="1400" dirty="0">
                <a:solidFill>
                  <a:srgbClr val="14102E"/>
                </a:solidFill>
                <a:latin typeface="Arial" panose="020B0604020202020204" pitchFamily="34" charset="0"/>
              </a:rPr>
              <a:t>• Manage the routing of each source to any monitor or monitors </a:t>
            </a:r>
          </a:p>
          <a:p>
            <a:r>
              <a:rPr lang="en-US" altLang="zh-TW" sz="1400" dirty="0">
                <a:solidFill>
                  <a:srgbClr val="14102E"/>
                </a:solidFill>
                <a:latin typeface="Arial" panose="020B0604020202020204" pitchFamily="34" charset="0"/>
              </a:rPr>
              <a:t>• Support high quality HD or 4K HDMI video sources </a:t>
            </a:r>
            <a:endParaRPr lang="zh-TW" altLang="en-US" sz="1400" dirty="0"/>
          </a:p>
        </p:txBody>
      </p:sp>
      <p:sp>
        <p:nvSpPr>
          <p:cNvPr id="18" name="矩形 17"/>
          <p:cNvSpPr/>
          <p:nvPr/>
        </p:nvSpPr>
        <p:spPr>
          <a:xfrm>
            <a:off x="733800" y="946979"/>
            <a:ext cx="10612305" cy="2413662"/>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1" name="圖片 20"/>
          <p:cNvPicPr>
            <a:picLocks noChangeAspect="1"/>
          </p:cNvPicPr>
          <p:nvPr/>
        </p:nvPicPr>
        <p:blipFill rotWithShape="1">
          <a:blip r:embed="rId2" cstate="print">
            <a:extLst>
              <a:ext uri="{28A0092B-C50C-407E-A947-70E740481C1C}">
                <a14:useLocalDpi xmlns:a14="http://schemas.microsoft.com/office/drawing/2010/main" val="0"/>
              </a:ext>
            </a:extLst>
          </a:blip>
          <a:srcRect l="14667" t="15172" r="14004" b="11782"/>
          <a:stretch/>
        </p:blipFill>
        <p:spPr>
          <a:xfrm>
            <a:off x="6337587" y="1827233"/>
            <a:ext cx="5537305" cy="3190641"/>
          </a:xfrm>
          <a:prstGeom prst="rect">
            <a:avLst/>
          </a:prstGeom>
        </p:spPr>
      </p:pic>
      <p:sp>
        <p:nvSpPr>
          <p:cNvPr id="22" name="文字方塊 21"/>
          <p:cNvSpPr txBox="1"/>
          <p:nvPr/>
        </p:nvSpPr>
        <p:spPr>
          <a:xfrm>
            <a:off x="1537957" y="1720773"/>
            <a:ext cx="6443546" cy="954107"/>
          </a:xfrm>
          <a:prstGeom prst="rect">
            <a:avLst/>
          </a:prstGeom>
          <a:noFill/>
        </p:spPr>
        <p:txBody>
          <a:bodyPr wrap="square" rtlCol="0">
            <a:spAutoFit/>
          </a:bodyPr>
          <a:lstStyle/>
          <a:p>
            <a:r>
              <a:rPr lang="en-US" altLang="zh-TW" sz="2800" b="1" i="1" dirty="0" smtClean="0">
                <a:solidFill>
                  <a:schemeClr val="bg1"/>
                </a:solidFill>
              </a:rPr>
              <a:t>THE FUTURE OF VIDEO NETWORKING AND DISTRIBUTION</a:t>
            </a:r>
            <a:endParaRPr lang="zh-TW" altLang="en-US" sz="2800" b="1" i="1" dirty="0">
              <a:solidFill>
                <a:schemeClr val="bg1"/>
              </a:solidFill>
            </a:endParaRPr>
          </a:p>
        </p:txBody>
      </p:sp>
      <p:grpSp>
        <p:nvGrpSpPr>
          <p:cNvPr id="23" name="群組 22"/>
          <p:cNvGrpSpPr/>
          <p:nvPr/>
        </p:nvGrpSpPr>
        <p:grpSpPr>
          <a:xfrm flipH="1">
            <a:off x="1009170" y="1748687"/>
            <a:ext cx="368708" cy="372759"/>
            <a:chOff x="4671860" y="10847759"/>
            <a:chExt cx="693909" cy="701534"/>
          </a:xfrm>
        </p:grpSpPr>
        <p:sp>
          <p:nvSpPr>
            <p:cNvPr id="24" name="Freeform: Shape 4449"/>
            <p:cNvSpPr/>
            <p:nvPr/>
          </p:nvSpPr>
          <p:spPr>
            <a:xfrm>
              <a:off x="4671860" y="11343408"/>
              <a:ext cx="205885" cy="205885"/>
            </a:xfrm>
            <a:custGeom>
              <a:avLst/>
              <a:gdLst/>
              <a:ahLst/>
              <a:cxnLst>
                <a:cxn ang="3cd4">
                  <a:pos x="hc" y="t"/>
                </a:cxn>
                <a:cxn ang="cd2">
                  <a:pos x="l" y="vc"/>
                </a:cxn>
                <a:cxn ang="cd4">
                  <a:pos x="hc" y="b"/>
                </a:cxn>
                <a:cxn ang="0">
                  <a:pos x="r" y="vc"/>
                </a:cxn>
              </a:cxnLst>
              <a:rect l="l" t="t" r="r" b="b"/>
              <a:pathLst>
                <a:path w="28" h="28">
                  <a:moveTo>
                    <a:pt x="10" y="0"/>
                  </a:moveTo>
                  <a:lnTo>
                    <a:pt x="2" y="18"/>
                  </a:lnTo>
                  <a:cubicBezTo>
                    <a:pt x="-1" y="25"/>
                    <a:pt x="0" y="27"/>
                    <a:pt x="0" y="27"/>
                  </a:cubicBezTo>
                  <a:cubicBezTo>
                    <a:pt x="1" y="28"/>
                    <a:pt x="3" y="28"/>
                    <a:pt x="10" y="25"/>
                  </a:cubicBezTo>
                  <a:lnTo>
                    <a:pt x="28" y="1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5" name="Freeform: Shape 4450"/>
            <p:cNvSpPr/>
            <p:nvPr/>
          </p:nvSpPr>
          <p:spPr>
            <a:xfrm>
              <a:off x="4763365" y="10924012"/>
              <a:ext cx="533775" cy="533775"/>
            </a:xfrm>
            <a:custGeom>
              <a:avLst/>
              <a:gdLst/>
              <a:ahLst/>
              <a:cxnLst>
                <a:cxn ang="3cd4">
                  <a:pos x="hc" y="t"/>
                </a:cxn>
                <a:cxn ang="cd2">
                  <a:pos x="l" y="vc"/>
                </a:cxn>
                <a:cxn ang="cd4">
                  <a:pos x="hc" y="b"/>
                </a:cxn>
                <a:cxn ang="0">
                  <a:pos x="r" y="vc"/>
                </a:cxn>
              </a:cxnLst>
              <a:rect l="l" t="t" r="r" b="b"/>
              <a:pathLst>
                <a:path w="71" h="71">
                  <a:moveTo>
                    <a:pt x="52" y="0"/>
                  </a:moveTo>
                  <a:lnTo>
                    <a:pt x="7" y="44"/>
                  </a:lnTo>
                  <a:lnTo>
                    <a:pt x="7" y="44"/>
                  </a:lnTo>
                  <a:lnTo>
                    <a:pt x="0" y="52"/>
                  </a:lnTo>
                  <a:lnTo>
                    <a:pt x="19" y="71"/>
                  </a:lnTo>
                  <a:lnTo>
                    <a:pt x="71" y="1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6" name="Freeform: Shape 4451"/>
            <p:cNvSpPr/>
            <p:nvPr/>
          </p:nvSpPr>
          <p:spPr>
            <a:xfrm>
              <a:off x="5182760" y="10847759"/>
              <a:ext cx="183009" cy="183009"/>
            </a:xfrm>
            <a:custGeom>
              <a:avLst/>
              <a:gdLst/>
              <a:ahLst/>
              <a:cxnLst>
                <a:cxn ang="3cd4">
                  <a:pos x="hc" y="t"/>
                </a:cxn>
                <a:cxn ang="cd2">
                  <a:pos x="l" y="vc"/>
                </a:cxn>
                <a:cxn ang="cd4">
                  <a:pos x="hc" y="b"/>
                </a:cxn>
                <a:cxn ang="0">
                  <a:pos x="r" y="vc"/>
                </a:cxn>
              </a:cxnLst>
              <a:rect l="l" t="t" r="r" b="b"/>
              <a:pathLst>
                <a:path w="25" h="25">
                  <a:moveTo>
                    <a:pt x="24" y="14"/>
                  </a:moveTo>
                  <a:lnTo>
                    <a:pt x="11" y="1"/>
                  </a:lnTo>
                  <a:cubicBezTo>
                    <a:pt x="9" y="0"/>
                    <a:pt x="7" y="0"/>
                    <a:pt x="5" y="1"/>
                  </a:cubicBezTo>
                  <a:lnTo>
                    <a:pt x="0" y="6"/>
                  </a:lnTo>
                  <a:cubicBezTo>
                    <a:pt x="7" y="13"/>
                    <a:pt x="16" y="23"/>
                    <a:pt x="19" y="25"/>
                  </a:cubicBezTo>
                  <a:lnTo>
                    <a:pt x="24" y="20"/>
                  </a:lnTo>
                  <a:cubicBezTo>
                    <a:pt x="25" y="19"/>
                    <a:pt x="25" y="16"/>
                    <a:pt x="24" y="1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grpSp>
        <p:nvGrpSpPr>
          <p:cNvPr id="33" name="群組 32"/>
          <p:cNvGrpSpPr/>
          <p:nvPr/>
        </p:nvGrpSpPr>
        <p:grpSpPr>
          <a:xfrm rot="5400000">
            <a:off x="1375509" y="-1158875"/>
            <a:ext cx="276999" cy="3028017"/>
            <a:chOff x="135644" y="3782244"/>
            <a:chExt cx="276999" cy="3028017"/>
          </a:xfrm>
        </p:grpSpPr>
        <p:sp>
          <p:nvSpPr>
            <p:cNvPr id="19" name="矩形 18"/>
            <p:cNvSpPr/>
            <p:nvPr/>
          </p:nvSpPr>
          <p:spPr>
            <a:xfrm rot="16200000">
              <a:off x="-872965" y="4790853"/>
              <a:ext cx="2294218" cy="276999"/>
            </a:xfrm>
            <a:prstGeom prst="rect">
              <a:avLst/>
            </a:prstGeom>
          </p:spPr>
          <p:txBody>
            <a:bodyPr wrap="none">
              <a:spAutoFit/>
            </a:bodyPr>
            <a:lstStyle/>
            <a:p>
              <a:r>
                <a:rPr lang="en-US" altLang="zh-CN" sz="1200" b="1" dirty="0">
                  <a:solidFill>
                    <a:schemeClr val="tx1">
                      <a:lumMod val="75000"/>
                      <a:lumOff val="25000"/>
                    </a:schemeClr>
                  </a:solidFill>
                </a:rPr>
                <a:t>Cross Campus Broadcasting</a:t>
              </a:r>
            </a:p>
          </p:txBody>
        </p:sp>
        <p:cxnSp>
          <p:nvCxnSpPr>
            <p:cNvPr id="29" name="直線接點 28"/>
            <p:cNvCxnSpPr/>
            <p:nvPr/>
          </p:nvCxnSpPr>
          <p:spPr>
            <a:xfrm>
              <a:off x="275559" y="6076461"/>
              <a:ext cx="0" cy="733800"/>
            </a:xfrm>
            <a:prstGeom prst="line">
              <a:avLst/>
            </a:prstGeom>
            <a:ln w="73025" cmpd="thickThi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pic>
        <p:nvPicPr>
          <p:cNvPr id="30" name="圖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875" y="145320"/>
            <a:ext cx="1168504" cy="328370"/>
          </a:xfrm>
          <a:prstGeom prst="rect">
            <a:avLst/>
          </a:prstGeom>
        </p:spPr>
      </p:pic>
    </p:spTree>
    <p:extLst>
      <p:ext uri="{BB962C8B-B14F-4D97-AF65-F5344CB8AC3E}">
        <p14:creationId xmlns:p14="http://schemas.microsoft.com/office/powerpoint/2010/main" val="193252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6821212" y="1754663"/>
            <a:ext cx="327062" cy="358027"/>
          </a:xfrm>
          <a:prstGeom prst="rect">
            <a:avLst/>
          </a:prstGeom>
          <a:solidFill>
            <a:srgbClr val="1CADE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2" name="圖片 21"/>
          <p:cNvPicPr>
            <a:picLocks noChangeAspect="1"/>
          </p:cNvPicPr>
          <p:nvPr/>
        </p:nvPicPr>
        <p:blipFill rotWithShape="1">
          <a:blip r:embed="rId3" cstate="print">
            <a:extLst>
              <a:ext uri="{28A0092B-C50C-407E-A947-70E740481C1C}">
                <a14:useLocalDpi xmlns:a14="http://schemas.microsoft.com/office/drawing/2010/main" val="0"/>
              </a:ext>
            </a:extLst>
          </a:blip>
          <a:srcRect l="1386" t="1169" r="26789"/>
          <a:stretch/>
        </p:blipFill>
        <p:spPr>
          <a:xfrm>
            <a:off x="0" y="0"/>
            <a:ext cx="6029086" cy="6399071"/>
          </a:xfrm>
          <a:prstGeom prst="rect">
            <a:avLst/>
          </a:prstGeom>
        </p:spPr>
      </p:pic>
      <p:pic>
        <p:nvPicPr>
          <p:cNvPr id="24" name="圖片 23"/>
          <p:cNvPicPr>
            <a:picLocks noChangeAspect="1"/>
          </p:cNvPicPr>
          <p:nvPr/>
        </p:nvPicPr>
        <p:blipFill rotWithShape="1">
          <a:blip r:embed="rId4" cstate="print">
            <a:extLst>
              <a:ext uri="{BEBA8EAE-BF5A-486C-A8C5-ECC9F3942E4B}">
                <a14:imgProps xmlns:a14="http://schemas.microsoft.com/office/drawing/2010/main">
                  <a14:imgLayer r:embed="rId5">
                    <a14:imgEffect>
                      <a14:artisticCrisscrossEtching/>
                    </a14:imgEffect>
                    <a14:imgEffect>
                      <a14:sharpenSoften amount="-25000"/>
                    </a14:imgEffect>
                  </a14:imgLayer>
                </a14:imgProps>
              </a:ext>
              <a:ext uri="{28A0092B-C50C-407E-A947-70E740481C1C}">
                <a14:useLocalDpi xmlns:a14="http://schemas.microsoft.com/office/drawing/2010/main" val="0"/>
              </a:ext>
            </a:extLst>
          </a:blip>
          <a:srcRect r="22673" b="8807"/>
          <a:stretch/>
        </p:blipFill>
        <p:spPr>
          <a:xfrm flipH="1">
            <a:off x="229172" y="1283265"/>
            <a:ext cx="3018365" cy="3371858"/>
          </a:xfrm>
          <a:prstGeom prst="rect">
            <a:avLst/>
          </a:prstGeom>
        </p:spPr>
      </p:pic>
      <p:pic>
        <p:nvPicPr>
          <p:cNvPr id="26" name="圖片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7537" y="2351672"/>
            <a:ext cx="2666613" cy="1999960"/>
          </a:xfrm>
          <a:prstGeom prst="rect">
            <a:avLst/>
          </a:prstGeom>
          <a:effectLst>
            <a:outerShdw blurRad="50800" dist="38100" dir="2700000" algn="tl" rotWithShape="0">
              <a:prstClr val="black">
                <a:alpha val="40000"/>
              </a:prstClr>
            </a:outerShdw>
          </a:effectLst>
        </p:spPr>
      </p:pic>
      <p:grpSp>
        <p:nvGrpSpPr>
          <p:cNvPr id="35" name="群組 34"/>
          <p:cNvGrpSpPr/>
          <p:nvPr/>
        </p:nvGrpSpPr>
        <p:grpSpPr>
          <a:xfrm>
            <a:off x="3872081" y="805781"/>
            <a:ext cx="2014826" cy="803360"/>
            <a:chOff x="3530510" y="72583"/>
            <a:chExt cx="2355477" cy="939185"/>
          </a:xfrm>
        </p:grpSpPr>
        <p:pic>
          <p:nvPicPr>
            <p:cNvPr id="36" name="圖片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30510" y="132717"/>
              <a:ext cx="828595" cy="828083"/>
            </a:xfrm>
            <a:prstGeom prst="rect">
              <a:avLst/>
            </a:prstGeom>
          </p:spPr>
        </p:pic>
        <p:pic>
          <p:nvPicPr>
            <p:cNvPr id="38" name="圖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46222" y="72583"/>
              <a:ext cx="939765" cy="939185"/>
            </a:xfrm>
            <a:prstGeom prst="rect">
              <a:avLst/>
            </a:prstGeom>
          </p:spPr>
        </p:pic>
        <p:pic>
          <p:nvPicPr>
            <p:cNvPr id="39" name="圖片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48663" y="127181"/>
              <a:ext cx="850647" cy="850121"/>
            </a:xfrm>
            <a:prstGeom prst="rect">
              <a:avLst/>
            </a:prstGeom>
          </p:spPr>
        </p:pic>
      </p:grpSp>
      <p:sp>
        <p:nvSpPr>
          <p:cNvPr id="40" name="矩形 39"/>
          <p:cNvSpPr/>
          <p:nvPr/>
        </p:nvSpPr>
        <p:spPr>
          <a:xfrm>
            <a:off x="343068" y="751510"/>
            <a:ext cx="3185946" cy="723275"/>
          </a:xfrm>
          <a:prstGeom prst="rect">
            <a:avLst/>
          </a:prstGeom>
        </p:spPr>
        <p:txBody>
          <a:bodyPr wrap="square">
            <a:spAutoFit/>
          </a:bodyPr>
          <a:lstStyle/>
          <a:p>
            <a:r>
              <a:rPr lang="en-US" altLang="zh-TW" sz="1400" b="1" dirty="0" smtClean="0">
                <a:solidFill>
                  <a:schemeClr val="tx1">
                    <a:lumMod val="75000"/>
                    <a:lumOff val="25000"/>
                  </a:schemeClr>
                </a:solidFill>
              </a:rPr>
              <a:t>**Note: </a:t>
            </a:r>
          </a:p>
          <a:p>
            <a:r>
              <a:rPr lang="en-US" altLang="zh-TW" sz="900" dirty="0">
                <a:solidFill>
                  <a:schemeClr val="tx1">
                    <a:lumMod val="75000"/>
                    <a:lumOff val="25000"/>
                  </a:schemeClr>
                </a:solidFill>
              </a:rPr>
              <a:t>The warranty policy, TAA and NDAA compliant may be different depending on the sales region. Changes in specification or design may be done without notification.</a:t>
            </a:r>
            <a:endParaRPr lang="zh-TW" altLang="en-US" sz="900" dirty="0">
              <a:solidFill>
                <a:schemeClr val="tx1">
                  <a:lumMod val="75000"/>
                  <a:lumOff val="25000"/>
                </a:schemeClr>
              </a:solidFill>
            </a:endParaRPr>
          </a:p>
        </p:txBody>
      </p:sp>
      <p:graphicFrame>
        <p:nvGraphicFramePr>
          <p:cNvPr id="46" name="表格 45"/>
          <p:cNvGraphicFramePr>
            <a:graphicFrameLocks noGrp="1"/>
          </p:cNvGraphicFramePr>
          <p:nvPr>
            <p:extLst>
              <p:ext uri="{D42A27DB-BD31-4B8C-83A1-F6EECF244321}">
                <p14:modId xmlns:p14="http://schemas.microsoft.com/office/powerpoint/2010/main" val="263962594"/>
              </p:ext>
            </p:extLst>
          </p:nvPr>
        </p:nvGraphicFramePr>
        <p:xfrm>
          <a:off x="6810228" y="4655124"/>
          <a:ext cx="4000647" cy="1743948"/>
        </p:xfrm>
        <a:graphic>
          <a:graphicData uri="http://schemas.openxmlformats.org/drawingml/2006/table">
            <a:tbl>
              <a:tblPr firstRow="1" firstCol="1" bandRow="1"/>
              <a:tblGrid>
                <a:gridCol w="4000647">
                  <a:extLst>
                    <a:ext uri="{9D8B030D-6E8A-4147-A177-3AD203B41FA5}">
                      <a16:colId xmlns:a16="http://schemas.microsoft.com/office/drawing/2014/main" val="1280454569"/>
                    </a:ext>
                  </a:extLst>
                </a:gridCol>
              </a:tblGrid>
              <a:tr h="309149">
                <a:tc>
                  <a:txBody>
                    <a:bodyPr/>
                    <a:lstStyle/>
                    <a:p>
                      <a:pPr algn="ctr">
                        <a:spcBef>
                          <a:spcPts val="35"/>
                        </a:spcBef>
                        <a:spcAft>
                          <a:spcPts val="0"/>
                        </a:spcAft>
                        <a:tabLst>
                          <a:tab pos="2851785" algn="l"/>
                        </a:tabLst>
                      </a:pPr>
                      <a:r>
                        <a:rPr lang="en-GB" sz="1400" b="1" kern="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Lumens </a:t>
                      </a:r>
                      <a:r>
                        <a:rPr lang="en-GB" sz="1400" b="1" kern="5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Equipment</a:t>
                      </a:r>
                      <a:r>
                        <a:rPr lang="en-GB" sz="1400" kern="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zh-TW"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428495995"/>
                  </a:ext>
                </a:extLst>
              </a:tr>
              <a:tr h="708490">
                <a:tc>
                  <a:txBody>
                    <a:bodyPr/>
                    <a:lstStyle/>
                    <a:p>
                      <a:pPr marL="216000" indent="-171450" algn="l" defTabSz="914377" rtl="0" eaLnBrk="1" latinLnBrk="0" hangingPunct="1">
                        <a:spcAft>
                          <a:spcPts val="0"/>
                        </a:spcAft>
                        <a:buFont typeface="Arial" panose="020B0604020202020204" pitchFamily="34" charset="0"/>
                        <a:buChar char="•"/>
                      </a:pPr>
                      <a:r>
                        <a:rPr lang="en-GB" sz="1200" kern="50" spc="-1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OIP-D50E 4K HDMI to IP Encoder</a:t>
                      </a:r>
                      <a:endParaRPr lang="zh-TW" sz="1200" kern="50" spc="-1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16000" indent="-171450" algn="l" defTabSz="914377" rtl="0" eaLnBrk="1" latinLnBrk="0" hangingPunct="1">
                        <a:spcAft>
                          <a:spcPts val="0"/>
                        </a:spcAft>
                        <a:buFont typeface="Arial" panose="020B0604020202020204" pitchFamily="34" charset="0"/>
                        <a:buChar char="•"/>
                      </a:pPr>
                      <a:r>
                        <a:rPr lang="en-GB" sz="1200" kern="50" spc="-1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OIP-D50D 4K IP Decoder to HDMI</a:t>
                      </a:r>
                      <a:endParaRPr lang="zh-TW" sz="1200" kern="50" spc="-1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16000" indent="-171450" algn="l" defTabSz="914377" rtl="0" eaLnBrk="1" latinLnBrk="0" hangingPunct="1">
                        <a:spcBef>
                          <a:spcPts val="35"/>
                        </a:spcBef>
                        <a:spcAft>
                          <a:spcPts val="0"/>
                        </a:spcAft>
                        <a:buFont typeface="Arial" panose="020B0604020202020204" pitchFamily="34" charset="0"/>
                        <a:buChar char="•"/>
                        <a:tabLst>
                          <a:tab pos="2851785" algn="l"/>
                        </a:tabLst>
                      </a:pPr>
                      <a:r>
                        <a:rPr lang="en-GB" sz="1200" kern="50" spc="-1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IP-D50C Network Matrix Controller</a:t>
                      </a:r>
                      <a:endParaRPr lang="zh-TW" sz="1200" kern="50" spc="-1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2EAF7"/>
                    </a:solidFill>
                  </a:tcPr>
                </a:tc>
                <a:extLst>
                  <a:ext uri="{0D108BD9-81ED-4DB2-BD59-A6C34878D82A}">
                    <a16:rowId xmlns:a16="http://schemas.microsoft.com/office/drawing/2014/main" val="2745079782"/>
                  </a:ext>
                </a:extLst>
              </a:tr>
              <a:tr h="726309">
                <a:tc>
                  <a:txBody>
                    <a:bodyPr/>
                    <a:lstStyle/>
                    <a:p>
                      <a:pPr marL="216000" indent="-171450" algn="l" defTabSz="914377" rtl="0" eaLnBrk="1" latinLnBrk="0" hangingPunct="1">
                        <a:spcBef>
                          <a:spcPts val="35"/>
                        </a:spcBef>
                        <a:spcAft>
                          <a:spcPts val="0"/>
                        </a:spcAft>
                        <a:buFont typeface="Arial" panose="020B0604020202020204" pitchFamily="34" charset="0"/>
                        <a:buChar char="•"/>
                        <a:tabLst>
                          <a:tab pos="2851785" algn="l"/>
                        </a:tabLst>
                      </a:pPr>
                      <a:r>
                        <a:rPr lang="en-US" altLang="zh-TW" sz="1200" kern="50" spc="-1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OIP-D40E HD HDMI to IP Encoder</a:t>
                      </a:r>
                    </a:p>
                    <a:p>
                      <a:pPr marL="216000" indent="-171450" algn="l" defTabSz="914377" rtl="0" eaLnBrk="1" latinLnBrk="0" hangingPunct="1">
                        <a:spcBef>
                          <a:spcPts val="35"/>
                        </a:spcBef>
                        <a:spcAft>
                          <a:spcPts val="0"/>
                        </a:spcAft>
                        <a:buFont typeface="Arial" panose="020B0604020202020204" pitchFamily="34" charset="0"/>
                        <a:buChar char="•"/>
                        <a:tabLst>
                          <a:tab pos="2851785" algn="l"/>
                        </a:tabLst>
                      </a:pPr>
                      <a:r>
                        <a:rPr lang="en-US" altLang="zh-TW" sz="1200" kern="50" spc="-1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OIP-D40D HD IP Decoder to HDMI</a:t>
                      </a:r>
                    </a:p>
                    <a:p>
                      <a:pPr marL="216000" indent="-171450" algn="l" defTabSz="914377" rtl="0" eaLnBrk="1" latinLnBrk="0" hangingPunct="1">
                        <a:spcBef>
                          <a:spcPts val="35"/>
                        </a:spcBef>
                        <a:spcAft>
                          <a:spcPts val="0"/>
                        </a:spcAft>
                        <a:buFont typeface="Arial" panose="020B0604020202020204" pitchFamily="34" charset="0"/>
                        <a:buChar char="•"/>
                        <a:tabLst>
                          <a:tab pos="2851785" algn="l"/>
                        </a:tabLst>
                      </a:pPr>
                      <a:r>
                        <a:rPr lang="en-US" altLang="zh-TW" sz="1200" kern="50" spc="-1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IP-D50C Network Matrix Controller</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EAF7"/>
                    </a:solidFill>
                  </a:tcPr>
                </a:tc>
                <a:extLst>
                  <a:ext uri="{0D108BD9-81ED-4DB2-BD59-A6C34878D82A}">
                    <a16:rowId xmlns:a16="http://schemas.microsoft.com/office/drawing/2014/main" val="2764707522"/>
                  </a:ext>
                </a:extLst>
              </a:tr>
            </a:tbl>
          </a:graphicData>
        </a:graphic>
      </p:graphicFrame>
      <p:sp>
        <p:nvSpPr>
          <p:cNvPr id="48" name="矩形 47"/>
          <p:cNvSpPr/>
          <p:nvPr/>
        </p:nvSpPr>
        <p:spPr>
          <a:xfrm>
            <a:off x="6973759" y="1905102"/>
            <a:ext cx="4606768" cy="1446550"/>
          </a:xfrm>
          <a:prstGeom prst="rect">
            <a:avLst/>
          </a:prstGeom>
        </p:spPr>
        <p:txBody>
          <a:bodyPr wrap="square">
            <a:spAutoFit/>
          </a:bodyPr>
          <a:lstStyle/>
          <a:p>
            <a:r>
              <a:rPr lang="en-US" altLang="zh-TW" b="1" dirty="0" smtClean="0"/>
              <a:t>Lumens </a:t>
            </a:r>
            <a:r>
              <a:rPr lang="en-US" altLang="zh-TW" b="1" dirty="0"/>
              <a:t>VOIP System </a:t>
            </a:r>
            <a:endParaRPr lang="en-US" altLang="zh-TW" b="1" dirty="0" smtClean="0"/>
          </a:p>
          <a:p>
            <a:r>
              <a:rPr lang="en-GB" altLang="zh-TW" sz="1400" i="1"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High quality IP Transmission</a:t>
            </a:r>
          </a:p>
          <a:p>
            <a:r>
              <a:rPr lang="en-GB" altLang="zh-TW" sz="1400" i="1"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zh-TW" altLang="zh-TW" sz="2000" dirty="0" smtClean="0">
              <a:latin typeface="Calibri" panose="020F0502020204030204" pitchFamily="34" charset="0"/>
              <a:ea typeface="SimSun" panose="02010600030101010101" pitchFamily="2" charset="-122"/>
              <a:cs typeface="Times New Roman" panose="02020603050405020304" pitchFamily="18" charset="0"/>
            </a:endParaRPr>
          </a:p>
          <a:p>
            <a:pPr lvl="0">
              <a:spcAft>
                <a:spcPts val="0"/>
              </a:spcAft>
              <a:tabLst>
                <a:tab pos="1671320" algn="l"/>
              </a:tabLst>
            </a:pP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number of encoders and decoders, </a:t>
            </a: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transmitting</a:t>
            </a:r>
            <a:r>
              <a:rPr lang="zh-TW" altLang="en-US"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data </a:t>
            </a: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over 1Gb or 10Gb infrastructure. The </a:t>
            </a: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solution</a:t>
            </a:r>
            <a:r>
              <a:rPr lang="zh-TW" altLang="en-US"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is </a:t>
            </a: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fully scalable – as your needs grow, so can </a:t>
            </a: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your</a:t>
            </a:r>
            <a:r>
              <a:rPr lang="zh-TW" altLang="en-US"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altLang="zh-TW" sz="1400"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AV </a:t>
            </a: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network.</a:t>
            </a:r>
            <a:endParaRPr lang="zh-TW" altLang="zh-TW" sz="20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13" name="圖片 12"/>
          <p:cNvPicPr>
            <a:picLocks noChangeAspect="1"/>
          </p:cNvPicPr>
          <p:nvPr/>
        </p:nvPicPr>
        <p:blipFill rotWithShape="1">
          <a:blip r:embed="rId10" cstate="print">
            <a:extLst>
              <a:ext uri="{28A0092B-C50C-407E-A947-70E740481C1C}">
                <a14:useLocalDpi xmlns:a14="http://schemas.microsoft.com/office/drawing/2010/main" val="0"/>
              </a:ext>
            </a:extLst>
          </a:blip>
          <a:srcRect l="18109" t="23371" r="20331" b="19751"/>
          <a:stretch/>
        </p:blipFill>
        <p:spPr>
          <a:xfrm>
            <a:off x="662097" y="4787996"/>
            <a:ext cx="2876550" cy="1495426"/>
          </a:xfrm>
          <a:prstGeom prst="rect">
            <a:avLst/>
          </a:prstGeom>
        </p:spPr>
      </p:pic>
      <p:pic>
        <p:nvPicPr>
          <p:cNvPr id="59" name="圖片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10875" y="145320"/>
            <a:ext cx="1168504" cy="328370"/>
          </a:xfrm>
          <a:prstGeom prst="rect">
            <a:avLst/>
          </a:prstGeom>
        </p:spPr>
      </p:pic>
      <p:grpSp>
        <p:nvGrpSpPr>
          <p:cNvPr id="63" name="群組 62"/>
          <p:cNvGrpSpPr/>
          <p:nvPr/>
        </p:nvGrpSpPr>
        <p:grpSpPr>
          <a:xfrm rot="5400000">
            <a:off x="1375509" y="-1158875"/>
            <a:ext cx="276999" cy="3028017"/>
            <a:chOff x="135644" y="3782244"/>
            <a:chExt cx="276999" cy="3028017"/>
          </a:xfrm>
        </p:grpSpPr>
        <p:sp>
          <p:nvSpPr>
            <p:cNvPr id="64" name="矩形 63"/>
            <p:cNvSpPr/>
            <p:nvPr/>
          </p:nvSpPr>
          <p:spPr>
            <a:xfrm rot="16200000">
              <a:off x="-872965" y="4790853"/>
              <a:ext cx="2294218" cy="276999"/>
            </a:xfrm>
            <a:prstGeom prst="rect">
              <a:avLst/>
            </a:prstGeom>
          </p:spPr>
          <p:txBody>
            <a:bodyPr wrap="none">
              <a:spAutoFit/>
            </a:bodyPr>
            <a:lstStyle/>
            <a:p>
              <a:r>
                <a:rPr lang="en-US" altLang="zh-CN" sz="1200" b="1" dirty="0">
                  <a:solidFill>
                    <a:schemeClr val="tx1">
                      <a:lumMod val="75000"/>
                      <a:lumOff val="25000"/>
                    </a:schemeClr>
                  </a:solidFill>
                </a:rPr>
                <a:t>Cross Campus Broadcasting</a:t>
              </a:r>
            </a:p>
          </p:txBody>
        </p:sp>
        <p:cxnSp>
          <p:nvCxnSpPr>
            <p:cNvPr id="65" name="直線接點 64"/>
            <p:cNvCxnSpPr/>
            <p:nvPr/>
          </p:nvCxnSpPr>
          <p:spPr>
            <a:xfrm>
              <a:off x="275559" y="6076461"/>
              <a:ext cx="0" cy="733800"/>
            </a:xfrm>
            <a:prstGeom prst="line">
              <a:avLst/>
            </a:prstGeom>
            <a:ln w="73025" cmpd="thickThi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0" y="6290760"/>
            <a:ext cx="6029086" cy="567239"/>
          </a:xfrm>
          <a:prstGeom prst="rect">
            <a:avLst/>
          </a:prstGeom>
          <a:solidFill>
            <a:srgbClr val="E3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6" name="群組 65"/>
          <p:cNvGrpSpPr/>
          <p:nvPr/>
        </p:nvGrpSpPr>
        <p:grpSpPr>
          <a:xfrm>
            <a:off x="4850187" y="5580288"/>
            <a:ext cx="907653" cy="994091"/>
            <a:chOff x="4992589" y="4836837"/>
            <a:chExt cx="907653" cy="994091"/>
          </a:xfrm>
        </p:grpSpPr>
        <p:sp>
          <p:nvSpPr>
            <p:cNvPr id="67" name="文字方塊 66"/>
            <p:cNvSpPr txBox="1"/>
            <p:nvPr/>
          </p:nvSpPr>
          <p:spPr>
            <a:xfrm>
              <a:off x="4992589" y="4836837"/>
              <a:ext cx="907653" cy="261610"/>
            </a:xfrm>
            <a:prstGeom prst="rect">
              <a:avLst/>
            </a:prstGeom>
            <a:noFill/>
          </p:spPr>
          <p:txBody>
            <a:bodyPr wrap="square" rtlCol="0">
              <a:spAutoFit/>
            </a:bodyPr>
            <a:lstStyle/>
            <a:p>
              <a:pPr algn="ctr"/>
              <a:r>
                <a:rPr lang="en-US" altLang="zh-TW" sz="1100" b="1" dirty="0" smtClean="0">
                  <a:solidFill>
                    <a:schemeClr val="tx1">
                      <a:lumMod val="65000"/>
                      <a:lumOff val="35000"/>
                    </a:schemeClr>
                  </a:solidFill>
                  <a:latin typeface="Arial Bold" panose="020B0704020202020204" pitchFamily="34" charset="0"/>
                  <a:cs typeface="Arial Bold" panose="020B0704020202020204" pitchFamily="34" charset="0"/>
                </a:rPr>
                <a:t>More Info.</a:t>
              </a:r>
              <a:endParaRPr lang="zh-TW" altLang="en-US" sz="1100" b="1" dirty="0">
                <a:solidFill>
                  <a:schemeClr val="tx1">
                    <a:lumMod val="65000"/>
                    <a:lumOff val="35000"/>
                  </a:schemeClr>
                </a:solidFill>
                <a:latin typeface="Arial Bold" panose="020B0704020202020204" pitchFamily="34" charset="0"/>
                <a:cs typeface="Arial Bold" panose="020B0704020202020204" pitchFamily="34" charset="0"/>
              </a:endParaRPr>
            </a:p>
          </p:txBody>
        </p:sp>
        <p:grpSp>
          <p:nvGrpSpPr>
            <p:cNvPr id="68" name="群組 67"/>
            <p:cNvGrpSpPr/>
            <p:nvPr/>
          </p:nvGrpSpPr>
          <p:grpSpPr>
            <a:xfrm>
              <a:off x="5062505" y="5107473"/>
              <a:ext cx="759415" cy="723455"/>
              <a:chOff x="5062505" y="5107473"/>
              <a:chExt cx="759415" cy="723455"/>
            </a:xfrm>
          </p:grpSpPr>
          <p:pic>
            <p:nvPicPr>
              <p:cNvPr id="69" name="圖片 68"/>
              <p:cNvPicPr>
                <a:picLocks noChangeAspect="1"/>
              </p:cNvPicPr>
              <p:nvPr/>
            </p:nvPicPr>
            <p:blipFill>
              <a:blip r:embed="rId12"/>
              <a:stretch>
                <a:fillRect/>
              </a:stretch>
            </p:blipFill>
            <p:spPr>
              <a:xfrm>
                <a:off x="5062505" y="5107473"/>
                <a:ext cx="759415" cy="723455"/>
              </a:xfrm>
              <a:prstGeom prst="rect">
                <a:avLst/>
              </a:prstGeom>
            </p:spPr>
          </p:pic>
          <p:pic>
            <p:nvPicPr>
              <p:cNvPr id="70" name="圖片 69"/>
              <p:cNvPicPr>
                <a:picLocks noChangeAspect="1"/>
              </p:cNvPicPr>
              <p:nvPr/>
            </p:nvPicPr>
            <p:blipFill>
              <a:blip r:embed="rId13"/>
              <a:stretch>
                <a:fillRect/>
              </a:stretch>
            </p:blipFill>
            <p:spPr>
              <a:xfrm>
                <a:off x="5132071" y="5169080"/>
                <a:ext cx="618647" cy="616543"/>
              </a:xfrm>
              <a:prstGeom prst="rect">
                <a:avLst/>
              </a:prstGeom>
            </p:spPr>
          </p:pic>
        </p:grpSp>
      </p:grpSp>
    </p:spTree>
    <p:extLst>
      <p:ext uri="{BB962C8B-B14F-4D97-AF65-F5344CB8AC3E}">
        <p14:creationId xmlns:p14="http://schemas.microsoft.com/office/powerpoint/2010/main" val="241153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62515" y="2458948"/>
            <a:ext cx="5261993" cy="1066959"/>
          </a:xfrm>
          <a:prstGeom prst="rect">
            <a:avLst/>
          </a:prstGeom>
        </p:spPr>
        <p:txBody>
          <a:bodyPr wrap="square">
            <a:spAutoFit/>
          </a:bodyPr>
          <a:lstStyle/>
          <a:p>
            <a:pPr>
              <a:lnSpc>
                <a:spcPts val="1900"/>
              </a:lnSpc>
            </a:pPr>
            <a:r>
              <a:rPr lang="en-US" altLang="zh-TW" sz="1400" dirty="0"/>
              <a:t>Large-scale LED displays are increasingly popular in colleges and universities. Making an instant impact and providing fantastic</a:t>
            </a:r>
            <a:r>
              <a:rPr lang="zh-TW" altLang="en-US" sz="1400" dirty="0"/>
              <a:t> </a:t>
            </a:r>
            <a:r>
              <a:rPr lang="en-US" altLang="zh-TW" sz="1400" dirty="0"/>
              <a:t>visual</a:t>
            </a:r>
            <a:r>
              <a:rPr lang="zh-TW" altLang="en-US" sz="1400" dirty="0"/>
              <a:t> </a:t>
            </a:r>
            <a:r>
              <a:rPr lang="en-US" altLang="zh-TW" sz="1400" dirty="0"/>
              <a:t>communication, video walls are found in sports venues, reception</a:t>
            </a:r>
            <a:r>
              <a:rPr lang="zh-TW" altLang="en-US" sz="1400" dirty="0"/>
              <a:t> </a:t>
            </a:r>
            <a:r>
              <a:rPr lang="en-US" altLang="zh-TW" sz="1400" dirty="0"/>
              <a:t>spaces, lecture halls and communal spaces.</a:t>
            </a:r>
            <a:endParaRPr lang="zh-TW" altLang="en-US" sz="1400" dirty="0"/>
          </a:p>
        </p:txBody>
      </p:sp>
      <p:grpSp>
        <p:nvGrpSpPr>
          <p:cNvPr id="6" name="群組 5"/>
          <p:cNvGrpSpPr/>
          <p:nvPr/>
        </p:nvGrpSpPr>
        <p:grpSpPr>
          <a:xfrm>
            <a:off x="8617094" y="3634092"/>
            <a:ext cx="425774" cy="114300"/>
            <a:chOff x="8562975" y="2466975"/>
            <a:chExt cx="425774" cy="114300"/>
          </a:xfrm>
        </p:grpSpPr>
        <p:sp>
          <p:nvSpPr>
            <p:cNvPr id="5" name="橢圓 4"/>
            <p:cNvSpPr/>
            <p:nvPr/>
          </p:nvSpPr>
          <p:spPr>
            <a:xfrm>
              <a:off x="8562975" y="2466975"/>
              <a:ext cx="104775" cy="1143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8883974" y="2466975"/>
              <a:ext cx="104775" cy="1143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 name="矩形 8"/>
          <p:cNvSpPr/>
          <p:nvPr/>
        </p:nvSpPr>
        <p:spPr>
          <a:xfrm>
            <a:off x="6377292" y="4786140"/>
            <a:ext cx="5119118" cy="1169551"/>
          </a:xfrm>
          <a:prstGeom prst="rect">
            <a:avLst/>
          </a:prstGeom>
        </p:spPr>
        <p:txBody>
          <a:bodyPr wrap="square">
            <a:spAutoFit/>
          </a:bodyPr>
          <a:lstStyle/>
          <a:p>
            <a:r>
              <a:rPr lang="en-US" altLang="zh-TW" sz="1400" dirty="0">
                <a:solidFill>
                  <a:srgbClr val="14102E"/>
                </a:solidFill>
                <a:latin typeface="Arial" panose="020B0604020202020204" pitchFamily="34" charset="0"/>
              </a:rPr>
              <a:t>• Supports a variety of screen layouts, such as 8x2 or 4x4</a:t>
            </a:r>
          </a:p>
          <a:p>
            <a:r>
              <a:rPr lang="en-US" altLang="zh-TW" sz="1400" dirty="0">
                <a:solidFill>
                  <a:srgbClr val="14102E"/>
                </a:solidFill>
                <a:latin typeface="Arial" panose="020B0604020202020204" pitchFamily="34" charset="0"/>
              </a:rPr>
              <a:t>• Display a single source over a large canvas or multiple sources</a:t>
            </a:r>
            <a:r>
              <a:rPr lang="zh-TW" altLang="en-US" sz="1400" dirty="0">
                <a:solidFill>
                  <a:srgbClr val="14102E"/>
                </a:solidFill>
                <a:latin typeface="Arial" panose="020B0604020202020204" pitchFamily="34" charset="0"/>
              </a:rPr>
              <a:t> </a:t>
            </a:r>
            <a:r>
              <a:rPr lang="en-US" altLang="zh-TW" sz="1400" dirty="0">
                <a:solidFill>
                  <a:srgbClr val="14102E"/>
                </a:solidFill>
                <a:latin typeface="Arial" panose="020B0604020202020204" pitchFamily="34" charset="0"/>
              </a:rPr>
              <a:t>to various windows</a:t>
            </a:r>
          </a:p>
          <a:p>
            <a:r>
              <a:rPr lang="en-US" altLang="zh-TW" sz="1400" dirty="0">
                <a:solidFill>
                  <a:srgbClr val="14102E"/>
                </a:solidFill>
                <a:latin typeface="Arial" panose="020B0604020202020204" pitchFamily="34" charset="0"/>
              </a:rPr>
              <a:t>• Simple to transmit video and control the system over the local</a:t>
            </a:r>
            <a:r>
              <a:rPr lang="zh-TW" altLang="en-US" sz="1400" dirty="0">
                <a:solidFill>
                  <a:srgbClr val="14102E"/>
                </a:solidFill>
                <a:latin typeface="Arial" panose="020B0604020202020204" pitchFamily="34" charset="0"/>
              </a:rPr>
              <a:t> </a:t>
            </a:r>
            <a:r>
              <a:rPr lang="en-US" altLang="zh-TW" sz="1400" dirty="0">
                <a:solidFill>
                  <a:srgbClr val="14102E"/>
                </a:solidFill>
                <a:latin typeface="Arial" panose="020B0604020202020204" pitchFamily="34" charset="0"/>
              </a:rPr>
              <a:t>network</a:t>
            </a:r>
            <a:endParaRPr lang="zh-TW" altLang="en-US" sz="1400" dirty="0"/>
          </a:p>
        </p:txBody>
      </p:sp>
      <p:sp>
        <p:nvSpPr>
          <p:cNvPr id="10" name="矩形 9"/>
          <p:cNvSpPr/>
          <p:nvPr/>
        </p:nvSpPr>
        <p:spPr>
          <a:xfrm>
            <a:off x="6394246" y="4370178"/>
            <a:ext cx="5367357" cy="307777"/>
          </a:xfrm>
          <a:prstGeom prst="rect">
            <a:avLst/>
          </a:prstGeom>
        </p:spPr>
        <p:txBody>
          <a:bodyPr wrap="square">
            <a:spAutoFit/>
          </a:bodyPr>
          <a:lstStyle/>
          <a:p>
            <a:r>
              <a:rPr lang="en-US" altLang="zh-TW" sz="1400" dirty="0">
                <a:solidFill>
                  <a:srgbClr val="14102E"/>
                </a:solidFill>
                <a:latin typeface="Arial" panose="020B0604020202020204" pitchFamily="34" charset="0"/>
              </a:rPr>
              <a:t>Video wall controllers need to meet three basic requirements:</a:t>
            </a:r>
          </a:p>
        </p:txBody>
      </p:sp>
      <p:pic>
        <p:nvPicPr>
          <p:cNvPr id="14" name="圖片 13"/>
          <p:cNvPicPr>
            <a:picLocks noChangeAspect="1"/>
          </p:cNvPicPr>
          <p:nvPr/>
        </p:nvPicPr>
        <p:blipFill rotWithShape="1">
          <a:blip r:embed="rId3"/>
          <a:srcRect l="1" r="339"/>
          <a:stretch/>
        </p:blipFill>
        <p:spPr>
          <a:xfrm>
            <a:off x="0" y="-2593"/>
            <a:ext cx="5657849" cy="6860592"/>
          </a:xfrm>
          <a:prstGeom prst="rect">
            <a:avLst/>
          </a:prstGeom>
        </p:spPr>
      </p:pic>
      <p:sp>
        <p:nvSpPr>
          <p:cNvPr id="17" name="矩形 16"/>
          <p:cNvSpPr/>
          <p:nvPr/>
        </p:nvSpPr>
        <p:spPr>
          <a:xfrm>
            <a:off x="9445205" y="1263423"/>
            <a:ext cx="327062" cy="358027"/>
          </a:xfrm>
          <a:prstGeom prst="rect">
            <a:avLst/>
          </a:prstGeom>
          <a:solidFill>
            <a:srgbClr val="1CADE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27"/>
          <p:cNvSpPr txBox="1">
            <a:spLocks noChangeArrowheads="1"/>
          </p:cNvSpPr>
          <p:nvPr/>
        </p:nvSpPr>
        <p:spPr bwMode="auto">
          <a:xfrm>
            <a:off x="6362515" y="1188479"/>
            <a:ext cx="45553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zh-TW" sz="4400" b="1" dirty="0" smtClean="0"/>
              <a:t>VIDEO WALLS</a:t>
            </a:r>
            <a:endParaRPr lang="en-US" altLang="zh-TW" sz="4400" b="1" dirty="0"/>
          </a:p>
        </p:txBody>
      </p:sp>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0875" y="145320"/>
            <a:ext cx="1168504" cy="328370"/>
          </a:xfrm>
          <a:prstGeom prst="rect">
            <a:avLst/>
          </a:prstGeom>
        </p:spPr>
      </p:pic>
    </p:spTree>
    <p:extLst>
      <p:ext uri="{BB962C8B-B14F-4D97-AF65-F5344CB8AC3E}">
        <p14:creationId xmlns:p14="http://schemas.microsoft.com/office/powerpoint/2010/main" val="3489056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2" y="0"/>
            <a:ext cx="12192001" cy="6858000"/>
          </a:xfrm>
          <a:prstGeom prst="rect">
            <a:avLst/>
          </a:prstGeom>
          <a:solidFill>
            <a:srgbClr val="E3E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直角三角形 52"/>
          <p:cNvSpPr/>
          <p:nvPr/>
        </p:nvSpPr>
        <p:spPr>
          <a:xfrm flipH="1">
            <a:off x="257175" y="356549"/>
            <a:ext cx="11934824" cy="6501450"/>
          </a:xfrm>
          <a:custGeom>
            <a:avLst/>
            <a:gdLst>
              <a:gd name="connsiteX0" fmla="*/ 0 w 12192000"/>
              <a:gd name="connsiteY0" fmla="*/ 6854069 h 6854069"/>
              <a:gd name="connsiteX1" fmla="*/ 0 w 12192000"/>
              <a:gd name="connsiteY1" fmla="*/ 0 h 6854069"/>
              <a:gd name="connsiteX2" fmla="*/ 12192000 w 12192000"/>
              <a:gd name="connsiteY2" fmla="*/ 6854069 h 6854069"/>
              <a:gd name="connsiteX3" fmla="*/ 0 w 12192000"/>
              <a:gd name="connsiteY3" fmla="*/ 6854069 h 6854069"/>
              <a:gd name="connsiteX0" fmla="*/ 19050 w 12211050"/>
              <a:gd name="connsiteY0" fmla="*/ 6568319 h 6568319"/>
              <a:gd name="connsiteX1" fmla="*/ 0 w 12211050"/>
              <a:gd name="connsiteY1" fmla="*/ 0 h 6568319"/>
              <a:gd name="connsiteX2" fmla="*/ 12211050 w 12211050"/>
              <a:gd name="connsiteY2" fmla="*/ 6568319 h 6568319"/>
              <a:gd name="connsiteX3" fmla="*/ 19050 w 12211050"/>
              <a:gd name="connsiteY3" fmla="*/ 6568319 h 6568319"/>
            </a:gdLst>
            <a:ahLst/>
            <a:cxnLst>
              <a:cxn ang="0">
                <a:pos x="connsiteX0" y="connsiteY0"/>
              </a:cxn>
              <a:cxn ang="0">
                <a:pos x="connsiteX1" y="connsiteY1"/>
              </a:cxn>
              <a:cxn ang="0">
                <a:pos x="connsiteX2" y="connsiteY2"/>
              </a:cxn>
              <a:cxn ang="0">
                <a:pos x="connsiteX3" y="connsiteY3"/>
              </a:cxn>
            </a:cxnLst>
            <a:rect l="l" t="t" r="r" b="b"/>
            <a:pathLst>
              <a:path w="12211050" h="6568319">
                <a:moveTo>
                  <a:pt x="19050" y="6568319"/>
                </a:moveTo>
                <a:lnTo>
                  <a:pt x="0" y="0"/>
                </a:lnTo>
                <a:lnTo>
                  <a:pt x="12211050" y="6568319"/>
                </a:lnTo>
                <a:lnTo>
                  <a:pt x="19050" y="6568319"/>
                </a:lnTo>
                <a:close/>
              </a:path>
            </a:pathLst>
          </a:custGeom>
          <a:solidFill>
            <a:srgbClr val="D2E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504825" y="704850"/>
            <a:ext cx="10972800" cy="577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1441567808"/>
              </p:ext>
            </p:extLst>
          </p:nvPr>
        </p:nvGraphicFramePr>
        <p:xfrm>
          <a:off x="1383032" y="4876800"/>
          <a:ext cx="3769993" cy="1218478"/>
        </p:xfrm>
        <a:graphic>
          <a:graphicData uri="http://schemas.openxmlformats.org/drawingml/2006/table">
            <a:tbl>
              <a:tblPr firstRow="1" firstCol="1" bandRow="1"/>
              <a:tblGrid>
                <a:gridCol w="3769993">
                  <a:extLst>
                    <a:ext uri="{9D8B030D-6E8A-4147-A177-3AD203B41FA5}">
                      <a16:colId xmlns:a16="http://schemas.microsoft.com/office/drawing/2014/main" val="3840124149"/>
                    </a:ext>
                  </a:extLst>
                </a:gridCol>
              </a:tblGrid>
              <a:tr h="301631">
                <a:tc>
                  <a:txBody>
                    <a:bodyPr/>
                    <a:lstStyle/>
                    <a:p>
                      <a:pPr algn="ctr">
                        <a:spcBef>
                          <a:spcPts val="35"/>
                        </a:spcBef>
                        <a:spcAft>
                          <a:spcPts val="0"/>
                        </a:spcAft>
                        <a:tabLst>
                          <a:tab pos="2851785" algn="l"/>
                        </a:tabLst>
                      </a:pPr>
                      <a:r>
                        <a:rPr lang="en-GB" sz="1400" b="1" kern="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Lumens </a:t>
                      </a:r>
                      <a:r>
                        <a:rPr lang="en-GB" sz="1400" b="1" kern="5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Equipment</a:t>
                      </a:r>
                      <a:r>
                        <a:rPr lang="en-GB" sz="1400" kern="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zh-TW"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512490864"/>
                  </a:ext>
                </a:extLst>
              </a:tr>
              <a:tr h="916847">
                <a:tc>
                  <a:txBody>
                    <a:bodyPr/>
                    <a:lstStyle/>
                    <a:p>
                      <a:pPr marL="216000" indent="-171450" algn="l" defTabSz="914377" rtl="0" eaLnBrk="1" latinLnBrk="0" hangingPunct="1">
                        <a:spcAft>
                          <a:spcPts val="0"/>
                        </a:spcAft>
                        <a:buFont typeface="Arial" panose="020B0604020202020204" pitchFamily="34" charset="0"/>
                        <a:buChar char="•"/>
                      </a:pPr>
                      <a:r>
                        <a:rPr lang="en-US" sz="1200" kern="50" spc="-1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OIP-D50E 4K HDMI to IP Encoder</a:t>
                      </a:r>
                    </a:p>
                    <a:p>
                      <a:pPr marL="216000" indent="-171450" algn="l" defTabSz="914377" rtl="0" eaLnBrk="1" latinLnBrk="0" hangingPunct="1">
                        <a:spcAft>
                          <a:spcPts val="0"/>
                        </a:spcAft>
                        <a:buFont typeface="Arial" panose="020B0604020202020204" pitchFamily="34" charset="0"/>
                        <a:buChar char="•"/>
                      </a:pPr>
                      <a:r>
                        <a:rPr lang="en-US" sz="1200" kern="50" spc="-1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OIP-D50D 4K IP Decoder to HDMI</a:t>
                      </a:r>
                    </a:p>
                    <a:p>
                      <a:pPr marL="216000" indent="-171450" algn="l" defTabSz="914377" rtl="0" eaLnBrk="1" latinLnBrk="0" hangingPunct="1">
                        <a:spcAft>
                          <a:spcPts val="0"/>
                        </a:spcAft>
                        <a:buFont typeface="Arial" panose="020B0604020202020204" pitchFamily="34" charset="0"/>
                        <a:buChar char="•"/>
                      </a:pPr>
                      <a:r>
                        <a:rPr lang="en-US" sz="1200" kern="50" spc="-1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OIP-D50C Network Matrix Controller</a:t>
                      </a:r>
                      <a:endParaRPr lang="en-US" sz="1200" kern="50" spc="-1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EAF7"/>
                    </a:solidFill>
                  </a:tcPr>
                </a:tc>
                <a:extLst>
                  <a:ext uri="{0D108BD9-81ED-4DB2-BD59-A6C34878D82A}">
                    <a16:rowId xmlns:a16="http://schemas.microsoft.com/office/drawing/2014/main" val="570231649"/>
                  </a:ext>
                </a:extLst>
              </a:tr>
            </a:tbl>
          </a:graphicData>
        </a:graphic>
      </p:graphicFrame>
      <p:grpSp>
        <p:nvGrpSpPr>
          <p:cNvPr id="49" name="群組 48"/>
          <p:cNvGrpSpPr/>
          <p:nvPr/>
        </p:nvGrpSpPr>
        <p:grpSpPr>
          <a:xfrm rot="5400000">
            <a:off x="749312" y="-532679"/>
            <a:ext cx="276999" cy="1775623"/>
            <a:chOff x="135643" y="5034638"/>
            <a:chExt cx="276999" cy="1775623"/>
          </a:xfrm>
        </p:grpSpPr>
        <p:sp>
          <p:nvSpPr>
            <p:cNvPr id="50" name="矩形 49"/>
            <p:cNvSpPr/>
            <p:nvPr/>
          </p:nvSpPr>
          <p:spPr>
            <a:xfrm rot="16200000">
              <a:off x="-246769" y="5417050"/>
              <a:ext cx="1041824" cy="276999"/>
            </a:xfrm>
            <a:prstGeom prst="rect">
              <a:avLst/>
            </a:prstGeom>
          </p:spPr>
          <p:txBody>
            <a:bodyPr wrap="none">
              <a:spAutoFit/>
            </a:bodyPr>
            <a:lstStyle/>
            <a:p>
              <a:r>
                <a:rPr lang="en-US" altLang="zh-CN" sz="1200" b="1" dirty="0" smtClean="0">
                  <a:solidFill>
                    <a:schemeClr val="tx1">
                      <a:lumMod val="75000"/>
                      <a:lumOff val="25000"/>
                    </a:schemeClr>
                  </a:solidFill>
                </a:rPr>
                <a:t>Video Walls</a:t>
              </a:r>
              <a:endParaRPr lang="en-US" altLang="zh-CN" sz="1200" b="1" dirty="0">
                <a:solidFill>
                  <a:schemeClr val="tx1">
                    <a:lumMod val="75000"/>
                    <a:lumOff val="25000"/>
                  </a:schemeClr>
                </a:solidFill>
              </a:endParaRPr>
            </a:p>
          </p:txBody>
        </p:sp>
        <p:cxnSp>
          <p:nvCxnSpPr>
            <p:cNvPr id="51" name="直線接點 50"/>
            <p:cNvCxnSpPr/>
            <p:nvPr/>
          </p:nvCxnSpPr>
          <p:spPr>
            <a:xfrm>
              <a:off x="275559" y="6076461"/>
              <a:ext cx="0" cy="733800"/>
            </a:xfrm>
            <a:prstGeom prst="line">
              <a:avLst/>
            </a:prstGeom>
            <a:ln w="73025" cmpd="thickThi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54" name="矩形 53"/>
          <p:cNvSpPr/>
          <p:nvPr/>
        </p:nvSpPr>
        <p:spPr>
          <a:xfrm>
            <a:off x="1219501" y="1372991"/>
            <a:ext cx="327062" cy="358027"/>
          </a:xfrm>
          <a:prstGeom prst="rect">
            <a:avLst/>
          </a:prstGeom>
          <a:solidFill>
            <a:srgbClr val="1CADE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p:nvSpPr>
        <p:spPr>
          <a:xfrm>
            <a:off x="1281848" y="1482566"/>
            <a:ext cx="5958679" cy="3170099"/>
          </a:xfrm>
          <a:prstGeom prst="rect">
            <a:avLst/>
          </a:prstGeom>
        </p:spPr>
        <p:txBody>
          <a:bodyPr wrap="square">
            <a:spAutoFit/>
          </a:bodyPr>
          <a:lstStyle/>
          <a:p>
            <a:pPr algn="just"/>
            <a:r>
              <a:rPr lang="en-US" altLang="zh-TW" b="1" dirty="0" smtClean="0"/>
              <a:t>Lumens </a:t>
            </a:r>
            <a:r>
              <a:rPr lang="en-US" altLang="zh-TW" b="1" dirty="0"/>
              <a:t>VOIP System </a:t>
            </a:r>
            <a:endParaRPr lang="en-US" altLang="zh-TW" b="1" dirty="0" smtClean="0"/>
          </a:p>
          <a:p>
            <a:pPr algn="just"/>
            <a:r>
              <a:rPr lang="en-US" altLang="zh-TW" sz="1400" i="1"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High quality video onto your video </a:t>
            </a:r>
            <a:r>
              <a:rPr lang="en-US" altLang="zh-TW" sz="1400" i="1"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wall</a:t>
            </a:r>
          </a:p>
          <a:p>
            <a:pPr algn="just"/>
            <a:r>
              <a:rPr lang="en-GB" altLang="zh-TW" sz="1400" i="1"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zh-TW" altLang="zh-TW" sz="2000" dirty="0" smtClean="0">
              <a:latin typeface="Calibri" panose="020F0502020204030204" pitchFamily="34" charset="0"/>
              <a:ea typeface="SimSun" panose="02010600030101010101" pitchFamily="2" charset="-122"/>
              <a:cs typeface="Times New Roman" panose="02020603050405020304" pitchFamily="18" charset="0"/>
            </a:endParaRPr>
          </a:p>
          <a:p>
            <a:pPr lvl="0" algn="just">
              <a:spcAft>
                <a:spcPts val="0"/>
              </a:spcAft>
              <a:tabLst>
                <a:tab pos="1671320" algn="l"/>
              </a:tabLst>
            </a:pP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Lumens OIP supports video output to multiple screens in either portrait or landscape orientation. By combining multiple HD screens, organizations can design stunning 2K, 4K and 8K video walls. Visually stunning and cost-effective, this is an ideal solution that can be used for student information, visitor communications and even security monitoring.</a:t>
            </a:r>
          </a:p>
          <a:p>
            <a:pPr lvl="0" algn="just">
              <a:spcAft>
                <a:spcPts val="0"/>
              </a:spcAft>
              <a:tabLst>
                <a:tab pos="1671320" algn="l"/>
              </a:tabLst>
            </a:pPr>
            <a:endPar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tabLst>
                <a:tab pos="1671320" algn="l"/>
              </a:tabLst>
            </a:pP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The concept is simple: the video source (such as a media player or live camera) is converted from HDMI and transmitted over IP to an HDMI decoder. By creating a matrix of encoders and decoders, any source can be displayed on any monitor, and a single source can be shown across multiple screens or on many individual displays.</a:t>
            </a:r>
          </a:p>
        </p:txBody>
      </p:sp>
      <p:pic>
        <p:nvPicPr>
          <p:cNvPr id="56" name="圖片 55"/>
          <p:cNvPicPr>
            <a:picLocks noChangeAspect="1"/>
          </p:cNvPicPr>
          <p:nvPr/>
        </p:nvPicPr>
        <p:blipFill rotWithShape="1">
          <a:blip r:embed="rId3" cstate="print">
            <a:extLst>
              <a:ext uri="{BEBA8EAE-BF5A-486C-A8C5-ECC9F3942E4B}">
                <a14:imgProps xmlns:a14="http://schemas.microsoft.com/office/drawing/2010/main">
                  <a14:imgLayer r:embed="rId4">
                    <a14:imgEffect>
                      <a14:artisticCrisscrossEtching/>
                    </a14:imgEffect>
                    <a14:imgEffect>
                      <a14:sharpenSoften amount="-25000"/>
                    </a14:imgEffect>
                  </a14:imgLayer>
                </a14:imgProps>
              </a:ext>
              <a:ext uri="{28A0092B-C50C-407E-A947-70E740481C1C}">
                <a14:useLocalDpi xmlns:a14="http://schemas.microsoft.com/office/drawing/2010/main" val="0"/>
              </a:ext>
            </a:extLst>
          </a:blip>
          <a:srcRect r="22673" b="8807"/>
          <a:stretch/>
        </p:blipFill>
        <p:spPr>
          <a:xfrm flipH="1">
            <a:off x="7450078" y="2016847"/>
            <a:ext cx="3018365" cy="3371858"/>
          </a:xfrm>
          <a:prstGeom prst="rect">
            <a:avLst/>
          </a:prstGeom>
        </p:spPr>
      </p:pic>
      <p:pic>
        <p:nvPicPr>
          <p:cNvPr id="57" name="圖片 56"/>
          <p:cNvPicPr>
            <a:picLocks noChangeAspect="1"/>
          </p:cNvPicPr>
          <p:nvPr/>
        </p:nvPicPr>
        <p:blipFill rotWithShape="1">
          <a:blip r:embed="rId5" cstate="print">
            <a:extLst>
              <a:ext uri="{28A0092B-C50C-407E-A947-70E740481C1C}">
                <a14:useLocalDpi xmlns:a14="http://schemas.microsoft.com/office/drawing/2010/main" val="0"/>
              </a:ext>
            </a:extLst>
          </a:blip>
          <a:srcRect l="13348" t="17324" r="14736" b="16161"/>
          <a:stretch/>
        </p:blipFill>
        <p:spPr>
          <a:xfrm>
            <a:off x="6962712" y="4154367"/>
            <a:ext cx="5019737" cy="2612313"/>
          </a:xfrm>
          <a:prstGeom prst="rect">
            <a:avLst/>
          </a:prstGeom>
        </p:spPr>
      </p:pic>
      <p:pic>
        <p:nvPicPr>
          <p:cNvPr id="58" name="圖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10875" y="145320"/>
            <a:ext cx="1168504" cy="328370"/>
          </a:xfrm>
          <a:prstGeom prst="rect">
            <a:avLst/>
          </a:prstGeom>
        </p:spPr>
      </p:pic>
    </p:spTree>
    <p:extLst>
      <p:ext uri="{BB962C8B-B14F-4D97-AF65-F5344CB8AC3E}">
        <p14:creationId xmlns:p14="http://schemas.microsoft.com/office/powerpoint/2010/main" val="288908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0630868" y="3155235"/>
            <a:ext cx="327062" cy="358027"/>
          </a:xfrm>
          <a:prstGeom prst="rect">
            <a:avLst/>
          </a:prstGeom>
          <a:solidFill>
            <a:srgbClr val="1CADE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6562725" y="3934934"/>
            <a:ext cx="4986621" cy="1310615"/>
          </a:xfrm>
          <a:prstGeom prst="rect">
            <a:avLst/>
          </a:prstGeom>
        </p:spPr>
        <p:txBody>
          <a:bodyPr wrap="square">
            <a:spAutoFit/>
          </a:bodyPr>
          <a:lstStyle/>
          <a:p>
            <a:pPr algn="just">
              <a:lnSpc>
                <a:spcPts val="1900"/>
              </a:lnSpc>
              <a:spcAft>
                <a:spcPts val="1200"/>
              </a:spcAft>
            </a:pPr>
            <a:r>
              <a:rPr lang="en-US" altLang="zh-TW" sz="1400" dirty="0"/>
              <a:t>The hybrid classroom uses video conferencing platforms to enable students working from home to engage fully with teaching sessions. Lumens cameras deliver excellent quality results, enabling the teacher to use all the features of the technology with minimal training. </a:t>
            </a:r>
          </a:p>
        </p:txBody>
      </p:sp>
      <p:grpSp>
        <p:nvGrpSpPr>
          <p:cNvPr id="6" name="群組 5"/>
          <p:cNvGrpSpPr/>
          <p:nvPr/>
        </p:nvGrpSpPr>
        <p:grpSpPr>
          <a:xfrm>
            <a:off x="8917007" y="5469798"/>
            <a:ext cx="425774" cy="114300"/>
            <a:chOff x="8562975" y="2466975"/>
            <a:chExt cx="425774" cy="114300"/>
          </a:xfrm>
        </p:grpSpPr>
        <p:sp>
          <p:nvSpPr>
            <p:cNvPr id="5" name="橢圓 4"/>
            <p:cNvSpPr/>
            <p:nvPr/>
          </p:nvSpPr>
          <p:spPr>
            <a:xfrm>
              <a:off x="8562975" y="2466975"/>
              <a:ext cx="104775" cy="1143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8883974" y="2466975"/>
              <a:ext cx="104775" cy="1143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5" name="文字方塊 27"/>
          <p:cNvSpPr txBox="1">
            <a:spLocks noChangeArrowheads="1"/>
          </p:cNvSpPr>
          <p:nvPr/>
        </p:nvSpPr>
        <p:spPr bwMode="auto">
          <a:xfrm>
            <a:off x="6382544" y="2806471"/>
            <a:ext cx="45553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zh-TW" sz="4400" b="1" dirty="0" smtClean="0"/>
              <a:t>HYBRID TEACHING</a:t>
            </a:r>
            <a:endParaRPr lang="en-US" altLang="zh-TW" sz="4400" b="1" dirty="0"/>
          </a:p>
        </p:txBody>
      </p:sp>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875" y="145320"/>
            <a:ext cx="1168504" cy="328370"/>
          </a:xfrm>
          <a:prstGeom prst="rect">
            <a:avLst/>
          </a:prstGeom>
        </p:spPr>
      </p:pic>
      <p:grpSp>
        <p:nvGrpSpPr>
          <p:cNvPr id="9" name="群組 8"/>
          <p:cNvGrpSpPr/>
          <p:nvPr/>
        </p:nvGrpSpPr>
        <p:grpSpPr>
          <a:xfrm>
            <a:off x="548640" y="903827"/>
            <a:ext cx="5642610" cy="4798473"/>
            <a:chOff x="548640" y="903827"/>
            <a:chExt cx="5642610" cy="4798473"/>
          </a:xfrm>
        </p:grpSpPr>
        <p:pic>
          <p:nvPicPr>
            <p:cNvPr id="7" name="圖片 6"/>
            <p:cNvPicPr>
              <a:picLocks noChangeAspect="1"/>
            </p:cNvPicPr>
            <p:nvPr/>
          </p:nvPicPr>
          <p:blipFill rotWithShape="1">
            <a:blip r:embed="rId4"/>
            <a:srcRect b="3564"/>
            <a:stretch/>
          </p:blipFill>
          <p:spPr>
            <a:xfrm>
              <a:off x="551980" y="903827"/>
              <a:ext cx="5639270" cy="4798473"/>
            </a:xfrm>
            <a:prstGeom prst="rect">
              <a:avLst/>
            </a:prstGeom>
          </p:spPr>
        </p:pic>
        <p:pic>
          <p:nvPicPr>
            <p:cNvPr id="8" name="圖片 7"/>
            <p:cNvPicPr>
              <a:picLocks noChangeAspect="1"/>
            </p:cNvPicPr>
            <p:nvPr/>
          </p:nvPicPr>
          <p:blipFill rotWithShape="1">
            <a:blip r:embed="rId5"/>
            <a:srcRect l="53413" t="4584" r="5247" b="7054"/>
            <a:stretch/>
          </p:blipFill>
          <p:spPr>
            <a:xfrm>
              <a:off x="548640" y="906779"/>
              <a:ext cx="1026868" cy="1729741"/>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19514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889461" y="1484924"/>
            <a:ext cx="327062" cy="358027"/>
          </a:xfrm>
          <a:prstGeom prst="rect">
            <a:avLst/>
          </a:prstGeom>
          <a:solidFill>
            <a:srgbClr val="1CADE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p:cNvPicPr>
            <a:picLocks noChangeAspect="1"/>
          </p:cNvPicPr>
          <p:nvPr/>
        </p:nvPicPr>
        <p:blipFill rotWithShape="1">
          <a:blip r:embed="rId3"/>
          <a:srcRect t="5255"/>
          <a:stretch/>
        </p:blipFill>
        <p:spPr>
          <a:xfrm>
            <a:off x="0" y="-1"/>
            <a:ext cx="6562726" cy="3771899"/>
          </a:xfrm>
          <a:prstGeom prst="rect">
            <a:avLst/>
          </a:prstGeom>
        </p:spPr>
      </p:pic>
      <p:sp>
        <p:nvSpPr>
          <p:cNvPr id="15" name="矩形 14"/>
          <p:cNvSpPr/>
          <p:nvPr/>
        </p:nvSpPr>
        <p:spPr>
          <a:xfrm>
            <a:off x="457578" y="4128447"/>
            <a:ext cx="5743199" cy="2436564"/>
          </a:xfrm>
          <a:prstGeom prst="rect">
            <a:avLst/>
          </a:prstGeom>
        </p:spPr>
        <p:txBody>
          <a:bodyPr wrap="square">
            <a:spAutoFit/>
          </a:bodyPr>
          <a:lstStyle/>
          <a:p>
            <a:pPr marL="90170" indent="-90170">
              <a:spcBef>
                <a:spcPts val="495"/>
              </a:spcBef>
              <a:spcAft>
                <a:spcPts val="0"/>
              </a:spcAft>
            </a:pPr>
            <a:r>
              <a:rPr lang="en-GB" altLang="zh-TW" b="1" kern="5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DESKTOP </a:t>
            </a:r>
            <a:r>
              <a:rPr lang="en-GB" altLang="zh-TW" b="1" kern="50" spc="-1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VISUALIZER</a:t>
            </a:r>
          </a:p>
          <a:p>
            <a:pPr marL="90170" indent="-90170">
              <a:spcBef>
                <a:spcPts val="495"/>
              </a:spcBef>
              <a:spcAft>
                <a:spcPts val="0"/>
              </a:spcAft>
            </a:pPr>
            <a:r>
              <a:rPr lang="en-US" altLang="zh-TW" sz="1400" i="1"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Present and stream documents, objects and learning </a:t>
            </a:r>
            <a:r>
              <a:rPr lang="en-US" altLang="zh-TW" sz="1400" i="1"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materials</a:t>
            </a:r>
          </a:p>
          <a:p>
            <a:pPr marL="90170" indent="-90170">
              <a:spcBef>
                <a:spcPts val="495"/>
              </a:spcBef>
              <a:spcAft>
                <a:spcPts val="0"/>
              </a:spcAft>
            </a:pPr>
            <a:r>
              <a:rPr lang="en-GB" altLang="zh-TW" sz="1400" i="1"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zh-TW" altLang="zh-TW" sz="2000" dirty="0">
              <a:latin typeface="Calibri" panose="020F0502020204030204" pitchFamily="34" charset="0"/>
              <a:ea typeface="SimSun" panose="02010600030101010101" pitchFamily="2" charset="-122"/>
              <a:cs typeface="Times New Roman" panose="02020603050405020304" pitchFamily="18" charset="0"/>
            </a:endParaRPr>
          </a:p>
          <a:p>
            <a:pPr lvl="0">
              <a:spcAft>
                <a:spcPts val="0"/>
              </a:spcAft>
              <a:tabLst>
                <a:tab pos="1671320" algn="l"/>
              </a:tabLst>
            </a:pP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Bring lessons to life by presenting pages of books, 3D objects, maps and other physical teaching materials on digital the smartboard. At the same time, connect the output to your VC platform (such as Teams or Zoom) to interact with learners who are connecting remotely to the lesson. Better still, the camera in the Lumens document camera can be positioned towards the teacher or students to face-to-face video conferencing with students at home.</a:t>
            </a:r>
            <a:endParaRPr lang="zh-TW" altLang="zh-TW" sz="20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18" name="圖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0875" y="145320"/>
            <a:ext cx="1168504" cy="328370"/>
          </a:xfrm>
          <a:prstGeom prst="rect">
            <a:avLst/>
          </a:prstGeom>
        </p:spPr>
      </p:pic>
      <p:grpSp>
        <p:nvGrpSpPr>
          <p:cNvPr id="19" name="群組 18"/>
          <p:cNvGrpSpPr/>
          <p:nvPr/>
        </p:nvGrpSpPr>
        <p:grpSpPr>
          <a:xfrm rot="5400000">
            <a:off x="918557" y="-701924"/>
            <a:ext cx="276999" cy="2114113"/>
            <a:chOff x="135643" y="4696148"/>
            <a:chExt cx="276999" cy="2114113"/>
          </a:xfrm>
        </p:grpSpPr>
        <p:sp>
          <p:nvSpPr>
            <p:cNvPr id="20" name="矩形 19"/>
            <p:cNvSpPr/>
            <p:nvPr/>
          </p:nvSpPr>
          <p:spPr>
            <a:xfrm rot="16200000">
              <a:off x="-416014" y="5247805"/>
              <a:ext cx="1380314" cy="276999"/>
            </a:xfrm>
            <a:prstGeom prst="rect">
              <a:avLst/>
            </a:prstGeom>
          </p:spPr>
          <p:txBody>
            <a:bodyPr wrap="none">
              <a:spAutoFit/>
            </a:bodyPr>
            <a:lstStyle/>
            <a:p>
              <a:r>
                <a:rPr lang="en-US" altLang="zh-CN" sz="1200" b="1" dirty="0">
                  <a:solidFill>
                    <a:schemeClr val="tx1">
                      <a:lumMod val="75000"/>
                      <a:lumOff val="25000"/>
                    </a:schemeClr>
                  </a:solidFill>
                </a:rPr>
                <a:t>Hybrid Teaching</a:t>
              </a:r>
            </a:p>
          </p:txBody>
        </p:sp>
        <p:cxnSp>
          <p:nvCxnSpPr>
            <p:cNvPr id="21" name="直線接點 20"/>
            <p:cNvCxnSpPr/>
            <p:nvPr/>
          </p:nvCxnSpPr>
          <p:spPr>
            <a:xfrm>
              <a:off x="275559" y="6076461"/>
              <a:ext cx="0" cy="733800"/>
            </a:xfrm>
            <a:prstGeom prst="line">
              <a:avLst/>
            </a:prstGeom>
            <a:ln w="73025" cmpd="thickThi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6562726" y="3771900"/>
            <a:ext cx="5629274" cy="3086100"/>
          </a:xfrm>
          <a:prstGeom prst="rect">
            <a:avLst/>
          </a:prstGeom>
          <a:solidFill>
            <a:srgbClr val="D2E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6935529" y="1601623"/>
            <a:ext cx="3002196" cy="1477328"/>
          </a:xfrm>
          <a:prstGeom prst="rect">
            <a:avLst/>
          </a:prstGeom>
        </p:spPr>
        <p:txBody>
          <a:bodyPr wrap="square">
            <a:spAutoFit/>
          </a:bodyPr>
          <a:lstStyle/>
          <a:p>
            <a:r>
              <a:rPr lang="en-US" altLang="zh-TW" b="1" dirty="0" smtClean="0"/>
              <a:t>Desktop </a:t>
            </a:r>
          </a:p>
          <a:p>
            <a:r>
              <a:rPr lang="en-US" altLang="zh-TW" b="1" dirty="0" smtClean="0"/>
              <a:t>Document </a:t>
            </a:r>
            <a:r>
              <a:rPr lang="en-US" altLang="zh-TW" b="1" dirty="0"/>
              <a:t>Camera </a:t>
            </a:r>
            <a:endParaRPr lang="en-US" altLang="zh-TW" b="1" dirty="0" smtClean="0"/>
          </a:p>
          <a:p>
            <a:r>
              <a:rPr lang="en-GB" altLang="zh-TW" sz="1200" i="1"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zh-TW" altLang="zh-TW" dirty="0" smtClean="0">
              <a:latin typeface="Calibri" panose="020F0502020204030204" pitchFamily="34" charset="0"/>
              <a:ea typeface="SimSun" panose="02010600030101010101" pitchFamily="2" charset="-122"/>
              <a:cs typeface="Times New Roman" panose="02020603050405020304" pitchFamily="18" charset="0"/>
            </a:endParaRPr>
          </a:p>
          <a:p>
            <a:pPr lvl="0">
              <a:spcAft>
                <a:spcPts val="0"/>
              </a:spcAft>
              <a:tabLst>
                <a:tab pos="1671320" algn="l"/>
              </a:tabLst>
            </a:pP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With a backlit LED light under the display area, it’s ready to illuminate photo negatives from below.</a:t>
            </a:r>
          </a:p>
        </p:txBody>
      </p:sp>
      <p:pic>
        <p:nvPicPr>
          <p:cNvPr id="24" name="圖片 2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39142" y="1305164"/>
            <a:ext cx="1455985" cy="1890486"/>
          </a:xfrm>
          <a:prstGeom prst="rect">
            <a:avLst/>
          </a:prstGeom>
        </p:spPr>
      </p:pic>
      <p:sp>
        <p:nvSpPr>
          <p:cNvPr id="25" name="矩形 24"/>
          <p:cNvSpPr/>
          <p:nvPr/>
        </p:nvSpPr>
        <p:spPr>
          <a:xfrm>
            <a:off x="9016975" y="4587822"/>
            <a:ext cx="2825776" cy="1477328"/>
          </a:xfrm>
          <a:prstGeom prst="rect">
            <a:avLst/>
          </a:prstGeom>
        </p:spPr>
        <p:txBody>
          <a:bodyPr wrap="square">
            <a:spAutoFit/>
          </a:bodyPr>
          <a:lstStyle/>
          <a:p>
            <a:r>
              <a:rPr lang="en-US" altLang="zh-TW" b="1" dirty="0"/>
              <a:t>Portable </a:t>
            </a:r>
            <a:r>
              <a:rPr lang="en-US" altLang="zh-TW" b="1" dirty="0" smtClean="0"/>
              <a:t/>
            </a:r>
            <a:br>
              <a:rPr lang="en-US" altLang="zh-TW" b="1" dirty="0" smtClean="0"/>
            </a:br>
            <a:r>
              <a:rPr lang="en-US" altLang="zh-TW" b="1" dirty="0" smtClean="0"/>
              <a:t>Document </a:t>
            </a:r>
            <a:r>
              <a:rPr lang="en-US" altLang="zh-TW" b="1" dirty="0"/>
              <a:t>Camera </a:t>
            </a:r>
            <a:endParaRPr lang="en-US" altLang="zh-TW" b="1" dirty="0" smtClean="0"/>
          </a:p>
          <a:p>
            <a:r>
              <a:rPr lang="en-GB" altLang="zh-TW" sz="1200" i="1" kern="5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zh-TW" altLang="zh-TW" dirty="0" smtClean="0">
              <a:latin typeface="Calibri" panose="020F0502020204030204" pitchFamily="34" charset="0"/>
              <a:ea typeface="SimSun" panose="02010600030101010101" pitchFamily="2" charset="-122"/>
              <a:cs typeface="Times New Roman" panose="02020603050405020304" pitchFamily="18" charset="0"/>
            </a:endParaRPr>
          </a:p>
          <a:p>
            <a:pPr lvl="0">
              <a:spcAft>
                <a:spcPts val="0"/>
              </a:spcAft>
              <a:tabLst>
                <a:tab pos="1671320" algn="l"/>
              </a:tabLst>
            </a:pPr>
            <a:r>
              <a:rPr lang="en-US" altLang="zh-TW" sz="1400" kern="50" dirty="0">
                <a:solidFill>
                  <a:srgbClr val="000000"/>
                </a:solidFill>
                <a:latin typeface="Arial" panose="020B0604020202020204" pitchFamily="34" charset="0"/>
                <a:ea typeface="Calibri" panose="020F0502020204030204" pitchFamily="34" charset="0"/>
                <a:cs typeface="Times New Roman" panose="02020603050405020304" pitchFamily="18" charset="0"/>
              </a:rPr>
              <a:t>With flexible gooseneck design that can capture the image in multi-angles with a close-up.</a:t>
            </a:r>
          </a:p>
        </p:txBody>
      </p:sp>
      <p:pic>
        <p:nvPicPr>
          <p:cNvPr id="26" name="圖片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52992" y="4313057"/>
            <a:ext cx="2114730" cy="1586048"/>
          </a:xfrm>
          <a:prstGeom prst="rect">
            <a:avLst/>
          </a:prstGeom>
        </p:spPr>
      </p:pic>
      <p:pic>
        <p:nvPicPr>
          <p:cNvPr id="27" name="圖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0954" y="5567017"/>
            <a:ext cx="1297221" cy="664177"/>
          </a:xfrm>
          <a:prstGeom prst="rect">
            <a:avLst/>
          </a:prstGeom>
        </p:spPr>
      </p:pic>
      <p:pic>
        <p:nvPicPr>
          <p:cNvPr id="28" name="圖片 27"/>
          <p:cNvPicPr>
            <a:picLocks noChangeAspect="1"/>
          </p:cNvPicPr>
          <p:nvPr/>
        </p:nvPicPr>
        <p:blipFill rotWithShape="1">
          <a:blip r:embed="rId8" cstate="print">
            <a:extLst>
              <a:ext uri="{28A0092B-C50C-407E-A947-70E740481C1C}">
                <a14:useLocalDpi xmlns:a14="http://schemas.microsoft.com/office/drawing/2010/main" val="0"/>
              </a:ext>
            </a:extLst>
          </a:blip>
          <a:srcRect l="46710" t="17387"/>
          <a:stretch/>
        </p:blipFill>
        <p:spPr>
          <a:xfrm rot="16200000">
            <a:off x="405531" y="81883"/>
            <a:ext cx="3417165" cy="3966496"/>
          </a:xfrm>
          <a:prstGeom prst="rect">
            <a:avLst/>
          </a:prstGeom>
        </p:spPr>
      </p:pic>
    </p:spTree>
    <p:extLst>
      <p:ext uri="{BB962C8B-B14F-4D97-AF65-F5344CB8AC3E}">
        <p14:creationId xmlns:p14="http://schemas.microsoft.com/office/powerpoint/2010/main" val="289499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cstate="print">
            <a:extLst>
              <a:ext uri="{28A0092B-C50C-407E-A947-70E740481C1C}">
                <a14:useLocalDpi xmlns:a14="http://schemas.microsoft.com/office/drawing/2010/main" val="0"/>
              </a:ext>
            </a:extLst>
          </a:blip>
          <a:srcRect l="10362" r="29546"/>
          <a:stretch/>
        </p:blipFill>
        <p:spPr>
          <a:xfrm>
            <a:off x="0" y="0"/>
            <a:ext cx="6181725" cy="6858000"/>
          </a:xfrm>
          <a:prstGeom prst="rect">
            <a:avLst/>
          </a:prstGeom>
        </p:spPr>
      </p:pic>
      <p:sp>
        <p:nvSpPr>
          <p:cNvPr id="2" name="矩形 1"/>
          <p:cNvSpPr/>
          <p:nvPr/>
        </p:nvSpPr>
        <p:spPr>
          <a:xfrm>
            <a:off x="6553015" y="3290576"/>
            <a:ext cx="5270685" cy="2265172"/>
          </a:xfrm>
          <a:prstGeom prst="rect">
            <a:avLst/>
          </a:prstGeom>
        </p:spPr>
        <p:txBody>
          <a:bodyPr wrap="square">
            <a:spAutoFit/>
          </a:bodyPr>
          <a:lstStyle/>
          <a:p>
            <a:pPr algn="just">
              <a:lnSpc>
                <a:spcPts val="1900"/>
              </a:lnSpc>
            </a:pPr>
            <a:r>
              <a:rPr lang="en-US" altLang="zh-TW" sz="1400" dirty="0"/>
              <a:t>The flipped classroom makes learning resources available to students online that they can watch from home or their accommodation. Our auto-tracking cameras are designed to run automatically, delivering television style production values while dynamically following the teacher as they present to students. These cameras, as well as the output of laptops and document cameras can be captured by our </a:t>
            </a:r>
            <a:r>
              <a:rPr lang="en-US" altLang="zh-TW" sz="1400" dirty="0" err="1"/>
              <a:t>CaptureVision</a:t>
            </a:r>
            <a:r>
              <a:rPr lang="en-US" altLang="zh-TW" sz="1400" dirty="0"/>
              <a:t> Station which creates great looking videos ready to be streamed to your students.</a:t>
            </a:r>
          </a:p>
        </p:txBody>
      </p:sp>
      <p:grpSp>
        <p:nvGrpSpPr>
          <p:cNvPr id="6" name="群組 5"/>
          <p:cNvGrpSpPr/>
          <p:nvPr/>
        </p:nvGrpSpPr>
        <p:grpSpPr>
          <a:xfrm>
            <a:off x="9147639" y="5555748"/>
            <a:ext cx="425774" cy="114300"/>
            <a:chOff x="8562975" y="2466975"/>
            <a:chExt cx="425774" cy="114300"/>
          </a:xfrm>
        </p:grpSpPr>
        <p:sp>
          <p:nvSpPr>
            <p:cNvPr id="5" name="橢圓 4"/>
            <p:cNvSpPr/>
            <p:nvPr/>
          </p:nvSpPr>
          <p:spPr>
            <a:xfrm>
              <a:off x="8562975" y="2466975"/>
              <a:ext cx="104775" cy="1143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8883974" y="2466975"/>
              <a:ext cx="104775" cy="1143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 name="矩形 16"/>
          <p:cNvSpPr/>
          <p:nvPr/>
        </p:nvSpPr>
        <p:spPr>
          <a:xfrm>
            <a:off x="9409882" y="2396091"/>
            <a:ext cx="327062" cy="358027"/>
          </a:xfrm>
          <a:prstGeom prst="rect">
            <a:avLst/>
          </a:prstGeom>
          <a:solidFill>
            <a:srgbClr val="1CADE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27"/>
          <p:cNvSpPr txBox="1">
            <a:spLocks noChangeArrowheads="1"/>
          </p:cNvSpPr>
          <p:nvPr/>
        </p:nvSpPr>
        <p:spPr bwMode="auto">
          <a:xfrm>
            <a:off x="6553015" y="1425558"/>
            <a:ext cx="455533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zh-TW" sz="4400" b="1" dirty="0" smtClean="0"/>
              <a:t>THE FLIPPED CLASSROOM</a:t>
            </a:r>
            <a:endParaRPr lang="en-US" altLang="zh-TW" sz="4400" b="1" dirty="0"/>
          </a:p>
        </p:txBody>
      </p:sp>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0875" y="145320"/>
            <a:ext cx="1168504" cy="328370"/>
          </a:xfrm>
          <a:prstGeom prst="rect">
            <a:avLst/>
          </a:prstGeom>
        </p:spPr>
      </p:pic>
    </p:spTree>
    <p:extLst>
      <p:ext uri="{BB962C8B-B14F-4D97-AF65-F5344CB8AC3E}">
        <p14:creationId xmlns:p14="http://schemas.microsoft.com/office/powerpoint/2010/main" val="2580913586"/>
      </p:ext>
    </p:extLst>
  </p:cSld>
  <p:clrMapOvr>
    <a:masterClrMapping/>
  </p:clrMapOvr>
</p:sld>
</file>

<file path=ppt/theme/theme1.xml><?xml version="1.0" encoding="utf-8"?>
<a:theme xmlns:a="http://schemas.openxmlformats.org/drawingml/2006/main" name="2_Office 佈景主題">
  <a:themeElements>
    <a:clrScheme name="藍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4220</TotalTime>
  <Words>1235</Words>
  <Application>Microsoft Office PowerPoint</Application>
  <PresentationFormat>寬螢幕</PresentationFormat>
  <Paragraphs>136</Paragraphs>
  <Slides>13</Slides>
  <Notes>8</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13</vt:i4>
      </vt:variant>
    </vt:vector>
  </HeadingPairs>
  <TitlesOfParts>
    <vt:vector size="23" baseType="lpstr">
      <vt:lpstr>Arial Unicode MS</vt:lpstr>
      <vt:lpstr>黑体</vt:lpstr>
      <vt:lpstr>SimSun</vt:lpstr>
      <vt:lpstr>微軟正黑體</vt:lpstr>
      <vt:lpstr>新細明體</vt:lpstr>
      <vt:lpstr>Arial</vt:lpstr>
      <vt:lpstr>Arial Bold</vt:lpstr>
      <vt:lpstr>Calibri</vt:lpstr>
      <vt:lpstr>Times New Roman</vt:lpstr>
      <vt:lpstr>2_Office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Thank you!</vt:lpstr>
    </vt:vector>
  </TitlesOfParts>
  <Company>LUMENS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Jane.Shen(沈淑媜)</dc:creator>
  <cp:lastModifiedBy>Jane.Shen(沈淑媜)</cp:lastModifiedBy>
  <cp:revision>481</cp:revision>
  <dcterms:created xsi:type="dcterms:W3CDTF">2022-08-23T00:32:45Z</dcterms:created>
  <dcterms:modified xsi:type="dcterms:W3CDTF">2023-02-07T05:22:08Z</dcterms:modified>
</cp:coreProperties>
</file>